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27" r:id="rId2"/>
    <p:sldMasterId id="2147483991" r:id="rId3"/>
  </p:sldMasterIdLst>
  <p:sldIdLst>
    <p:sldId id="256" r:id="rId4"/>
    <p:sldId id="257" r:id="rId5"/>
    <p:sldId id="272" r:id="rId6"/>
    <p:sldId id="260" r:id="rId7"/>
    <p:sldId id="258" r:id="rId8"/>
    <p:sldId id="271" r:id="rId9"/>
    <p:sldId id="259" r:id="rId10"/>
    <p:sldId id="269" r:id="rId11"/>
    <p:sldId id="265" r:id="rId12"/>
    <p:sldId id="261" r:id="rId13"/>
    <p:sldId id="264" r:id="rId14"/>
    <p:sldId id="270" r:id="rId15"/>
    <p:sldId id="267" r:id="rId16"/>
    <p:sldId id="263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>
        <p:scale>
          <a:sx n="66" d="100"/>
          <a:sy n="66" d="100"/>
        </p:scale>
        <p:origin x="-14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  <a:prstGeom prst="rect">
            <a:avLst/>
          </a:prstGeo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95E20-731E-47EA-9A27-1992F9D101BB}" type="datetimeFigureOut">
              <a:rPr lang="fr-FR" smtClean="0"/>
              <a:pPr>
                <a:defRPr/>
              </a:pPr>
              <a:t>10/07/2012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72C6-84D9-47FF-9047-5F0B5FE4EA1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65" r:id="rId2"/>
    <p:sldLayoutId id="2147483966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7/10/2012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betes.org/" TargetMode="External"/><Relationship Id="rId2" Type="http://schemas.openxmlformats.org/officeDocument/2006/relationships/hyperlink" Target="http://www.emedicinehealth.com/diabetes/article_em.htm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who.int/mediacentre/factsheets/fs312/en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health.kerals.com/beauty/wp-content/uploads/2011/11/diabetes-melli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eshay.com/wp-content/uploads/2010/10/Facts-About-Diabetes-300x30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411760" y="1268760"/>
            <a:ext cx="4824536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1138138"/>
          </a:xfrm>
        </p:spPr>
        <p:txBody>
          <a:bodyPr>
            <a:normAutofit/>
          </a:bodyPr>
          <a:lstStyle/>
          <a:p>
            <a:r>
              <a:rPr lang="en-IN" b="1" dirty="0" smtClean="0"/>
              <a:t>Data from the 2011 National Diabetes Fact Sheet (released Jan. 26, 2011)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9036496" cy="5112568"/>
          </a:xfrm>
        </p:spPr>
        <p:txBody>
          <a:bodyPr>
            <a:noAutofit/>
          </a:bodyPr>
          <a:lstStyle/>
          <a:p>
            <a:r>
              <a:rPr lang="en-IN" sz="1500" b="1" dirty="0" smtClean="0"/>
              <a:t>Total prevalence of diabetes</a:t>
            </a:r>
          </a:p>
          <a:p>
            <a:r>
              <a:rPr lang="en-IN" sz="1500" b="1" dirty="0" smtClean="0"/>
              <a:t>Total:</a:t>
            </a:r>
            <a:r>
              <a:rPr lang="en-IN" sz="1500" dirty="0" smtClean="0"/>
              <a:t> 25.8 million children and adults in the United States—8.3% of the population—have diabetes.</a:t>
            </a:r>
          </a:p>
          <a:p>
            <a:r>
              <a:rPr lang="en-IN" sz="1500" b="1" dirty="0" smtClean="0"/>
              <a:t>Diagnosed:</a:t>
            </a:r>
            <a:r>
              <a:rPr lang="en-IN" sz="1500" dirty="0" smtClean="0"/>
              <a:t> 18.8 million people</a:t>
            </a:r>
          </a:p>
          <a:p>
            <a:r>
              <a:rPr lang="en-IN" sz="1500" b="1" dirty="0" smtClean="0"/>
              <a:t>Undiagnosed:</a:t>
            </a:r>
            <a:r>
              <a:rPr lang="en-IN" sz="1500" dirty="0" smtClean="0"/>
              <a:t> 7.0 million people</a:t>
            </a:r>
          </a:p>
          <a:p>
            <a:r>
              <a:rPr lang="en-IN" sz="1500" b="1" dirty="0" smtClean="0"/>
              <a:t>New Cases:</a:t>
            </a:r>
            <a:r>
              <a:rPr lang="en-IN" sz="1500" dirty="0" smtClean="0"/>
              <a:t> 1.9 million new cases of diabetes are diagnosed in people aged 20 years and older in 2010.</a:t>
            </a:r>
          </a:p>
          <a:p>
            <a:r>
              <a:rPr lang="en-IN" sz="1500" b="1" dirty="0" smtClean="0"/>
              <a:t>Under 20 years of age</a:t>
            </a:r>
            <a:endParaRPr lang="en-IN" sz="1500" dirty="0" smtClean="0"/>
          </a:p>
          <a:p>
            <a:r>
              <a:rPr lang="en-IN" sz="1500" dirty="0" smtClean="0"/>
              <a:t>215,000, or 0.26% of all people in this age group have diabetes</a:t>
            </a:r>
          </a:p>
          <a:p>
            <a:r>
              <a:rPr lang="en-IN" sz="1500" dirty="0" smtClean="0"/>
              <a:t>About 1 in every 400 children and adolescents has diabetes</a:t>
            </a:r>
          </a:p>
          <a:p>
            <a:r>
              <a:rPr lang="en-IN" sz="1500" b="1" dirty="0" smtClean="0"/>
              <a:t>Age 20 years or older</a:t>
            </a:r>
            <a:endParaRPr lang="en-IN" sz="1500" dirty="0" smtClean="0"/>
          </a:p>
          <a:p>
            <a:r>
              <a:rPr lang="en-IN" sz="1500" dirty="0" smtClean="0"/>
              <a:t>25.6 million, or 11.3% of all people in this age group have diabetes</a:t>
            </a:r>
          </a:p>
          <a:p>
            <a:r>
              <a:rPr lang="en-IN" sz="1500" b="1" dirty="0" smtClean="0"/>
              <a:t>Age 65 years or older</a:t>
            </a:r>
            <a:endParaRPr lang="en-IN" sz="1500" dirty="0" smtClean="0"/>
          </a:p>
          <a:p>
            <a:r>
              <a:rPr lang="en-IN" sz="1500" dirty="0" smtClean="0"/>
              <a:t>10.9 million, or 26.9% of all people in this age group have diabetes</a:t>
            </a:r>
          </a:p>
          <a:p>
            <a:r>
              <a:rPr lang="en-IN" sz="1500" b="1" dirty="0" smtClean="0"/>
              <a:t>Men</a:t>
            </a:r>
            <a:endParaRPr lang="en-IN" sz="1500" dirty="0" smtClean="0"/>
          </a:p>
          <a:p>
            <a:r>
              <a:rPr lang="en-IN" sz="1500" dirty="0" smtClean="0"/>
              <a:t>13.0 million, or 11.8% of all men aged 20 years or older have diabetes</a:t>
            </a:r>
          </a:p>
          <a:p>
            <a:r>
              <a:rPr lang="en-IN" sz="1500" b="1" dirty="0" smtClean="0"/>
              <a:t>Women</a:t>
            </a:r>
            <a:endParaRPr lang="en-IN" sz="1500" dirty="0" smtClean="0"/>
          </a:p>
          <a:p>
            <a:r>
              <a:rPr lang="en-IN" sz="1500" dirty="0" smtClean="0"/>
              <a:t>12.6 million, or 10.8% of all women aged 20 years or older have diabetes</a:t>
            </a:r>
            <a:br>
              <a:rPr lang="en-IN" sz="1500" dirty="0" smtClean="0"/>
            </a:br>
            <a:r>
              <a:rPr lang="en-IN" sz="1500" dirty="0" smtClean="0"/>
              <a:t> </a:t>
            </a:r>
          </a:p>
          <a:p>
            <a:pPr>
              <a:buNone/>
            </a:pPr>
            <a:endParaRPr lang="en-IN" sz="15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hsa.net/files/images/Insulin_Pump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4781148" y="1340768"/>
            <a:ext cx="4399364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Diagnosis and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" y="1219200"/>
            <a:ext cx="4978896" cy="5234136"/>
          </a:xfrm>
        </p:spPr>
        <p:txBody>
          <a:bodyPr>
            <a:noAutofit/>
          </a:bodyPr>
          <a:lstStyle/>
          <a:p>
            <a:pPr fontAlgn="base"/>
            <a:r>
              <a:rPr lang="en-IN" sz="2000" dirty="0" smtClean="0"/>
              <a:t>Blood testing</a:t>
            </a:r>
          </a:p>
          <a:p>
            <a:pPr fontAlgn="base"/>
            <a:r>
              <a:rPr lang="en-IN" sz="2000" dirty="0" smtClean="0"/>
              <a:t>Treatment of diabetes involves lowering blood glucose and the levels of other known risk factors that damage blood vessels</a:t>
            </a:r>
          </a:p>
          <a:p>
            <a:pPr fontAlgn="base"/>
            <a:r>
              <a:rPr lang="en-IN" sz="2000" dirty="0" smtClean="0"/>
              <a:t>Treatment that are both cost saving and feasible in developing countries include:</a:t>
            </a:r>
          </a:p>
          <a:p>
            <a:pPr fontAlgn="base"/>
            <a:r>
              <a:rPr lang="en-IN" sz="2000" dirty="0" smtClean="0"/>
              <a:t>Moderate blood glucose control. People with type 1 diabetes require insulin;</a:t>
            </a:r>
          </a:p>
          <a:p>
            <a:pPr fontAlgn="base"/>
            <a:r>
              <a:rPr lang="en-IN" sz="2000" dirty="0" smtClean="0"/>
              <a:t>People with type 2 diabetes can be treated with oral medication, but may also require insulin;</a:t>
            </a:r>
          </a:p>
          <a:p>
            <a:pPr fontAlgn="base"/>
            <a:r>
              <a:rPr lang="en-IN" sz="2000" dirty="0" smtClean="0"/>
              <a:t>Blood pressure control;</a:t>
            </a:r>
          </a:p>
          <a:p>
            <a:pPr fontAlgn="base"/>
            <a:r>
              <a:rPr lang="en-IN" sz="2000" dirty="0" smtClean="0"/>
              <a:t>Foot care.</a:t>
            </a:r>
          </a:p>
          <a:p>
            <a:endParaRPr lang="en-IN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henewsjockey.com/administrator/NEWS_IMAGES/863338997diabetes_in_indai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83568" y="1196752"/>
            <a:ext cx="7920880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Diabetes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Autofit/>
          </a:bodyPr>
          <a:lstStyle/>
          <a:p>
            <a:r>
              <a:rPr lang="en-IN" sz="2000" dirty="0" smtClean="0">
                <a:latin typeface="+mj-lt"/>
              </a:rPr>
              <a:t>Over 30 million have now been diagnosed with diabetes in India.</a:t>
            </a:r>
          </a:p>
          <a:p>
            <a:r>
              <a:rPr lang="en-IN" sz="2000" dirty="0" smtClean="0">
                <a:latin typeface="+mj-lt"/>
              </a:rPr>
              <a:t>In urban areas of India, the rate is thought to be 9 per cent.</a:t>
            </a:r>
          </a:p>
          <a:p>
            <a:r>
              <a:rPr lang="en-IN" sz="2000" dirty="0" smtClean="0">
                <a:latin typeface="+mj-lt"/>
              </a:rPr>
              <a:t>In rural areas, the prevalence is approximately 3 per cent of the total population.</a:t>
            </a:r>
          </a:p>
          <a:p>
            <a:r>
              <a:rPr lang="en-IN" sz="2000" dirty="0" smtClean="0">
                <a:latin typeface="+mj-lt"/>
              </a:rPr>
              <a:t>The estimate of the actual number of diabetics in India is around 40 million.</a:t>
            </a:r>
          </a:p>
          <a:p>
            <a:r>
              <a:rPr lang="en-IN" sz="2000" dirty="0" smtClean="0">
                <a:latin typeface="+mj-lt"/>
              </a:rPr>
              <a:t>This means that India actually has the highest number of diabetics of any one country in the entire world. </a:t>
            </a:r>
          </a:p>
          <a:p>
            <a:r>
              <a:rPr lang="en-IN" sz="2000" dirty="0" smtClean="0">
                <a:latin typeface="+mj-lt"/>
              </a:rPr>
              <a:t>In India, the type of diabetes differs considerably from that in the Western world: Type 1 is considerably more rare, and only about 1/3 of type II diabetics are overweight or obese.</a:t>
            </a:r>
          </a:p>
          <a:p>
            <a:r>
              <a:rPr lang="en-IN" sz="2000" dirty="0" smtClean="0">
                <a:latin typeface="+mj-lt"/>
              </a:rPr>
              <a:t>Diabetes is also beginning to appear much earlier in life in India, meaning that chronic long-term complications are becoming more common. The implications for the Indian healthcare system are enormous.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in India</a:t>
            </a:r>
            <a:endParaRPr lang="en-IN" dirty="0"/>
          </a:p>
        </p:txBody>
      </p:sp>
      <p:pic>
        <p:nvPicPr>
          <p:cNvPr id="2049" name="Picture 1" descr="C:\Users\SONY\Documents\School Work\GP\diabetes_ind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hlinkClick r:id="rId2"/>
              </a:rPr>
              <a:t>http://www.emedicinehealth.com/diabetes/article_em.htm</a:t>
            </a:r>
            <a:endParaRPr lang="en-IN" dirty="0" smtClean="0"/>
          </a:p>
          <a:p>
            <a:r>
              <a:rPr lang="en-IN" dirty="0" smtClean="0">
                <a:hlinkClick r:id="rId3"/>
              </a:rPr>
              <a:t>http://www.diabetes.org/</a:t>
            </a:r>
            <a:endParaRPr lang="en-IN" dirty="0" smtClean="0"/>
          </a:p>
          <a:p>
            <a:r>
              <a:rPr lang="en-IN" dirty="0" smtClean="0">
                <a:hlinkClick r:id="rId4"/>
              </a:rPr>
              <a:t>http://www.who.int/mediacentre/factsheets/fs312/en/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2" name="Picture 6" descr="http://cdn.windows8update.com/wp-content/uploads/2011/06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855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silverlight.net/content/samples/sl2/silverlightairlines/run/Images/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-324544" y="489446"/>
            <a:ext cx="6264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Presentation By: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772816"/>
            <a:ext cx="68762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Vatsal,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Jheel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Mahek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&amp; Jay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..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inkloud65.files.wordpress.com/2012/02/obesity-type-2-diabetes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539552" y="1268760"/>
            <a:ext cx="7992888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Diabetes?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781128"/>
          </a:xfrm>
        </p:spPr>
        <p:txBody>
          <a:bodyPr>
            <a:normAutofit/>
          </a:bodyPr>
          <a:lstStyle/>
          <a:p>
            <a:r>
              <a:rPr lang="en-IN" dirty="0"/>
              <a:t>Diabetes is a chronic disease that occurs either when the pancreas does not produce enough insulin or when the body cannot effectively use the insulin it produces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Insulin </a:t>
            </a:r>
            <a:r>
              <a:rPr lang="en-IN" dirty="0"/>
              <a:t>is a hormone that regulates blood sugar. Hyperglycaemia, or raised blood sugar, is a common effect of uncontrolled diabetes and over time leads to serious damage to many of the body's systems, especially the nerves and blood vessels.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 &amp; 2 Diabetes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4937760"/>
          </a:xfrm>
        </p:spPr>
        <p:txBody>
          <a:bodyPr>
            <a:normAutofit/>
          </a:bodyPr>
          <a:lstStyle/>
          <a:p>
            <a:r>
              <a:rPr lang="en-IN" dirty="0" smtClean="0"/>
              <a:t>It is known as insulin- dependent and is caused by deficient insulin production and requires daily injection of insulin</a:t>
            </a:r>
          </a:p>
          <a:p>
            <a:r>
              <a:rPr lang="en-IN" sz="2800" dirty="0" smtClean="0"/>
              <a:t>Type 2 is formerly called non-insulin-dependent, results from the body’s ineffective use of insulin and is largely the result of excess body weight and physical inactivity</a:t>
            </a:r>
            <a:endParaRPr lang="en-IN" dirty="0" smtClean="0"/>
          </a:p>
        </p:txBody>
      </p:sp>
      <p:pic>
        <p:nvPicPr>
          <p:cNvPr id="12290" name="Picture 2" descr="http://whatisdiabetesmellitus.org/wp-content/uploads/2011/08/type1-vs-typ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242" y="3888432"/>
            <a:ext cx="4752758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healthaidindia.com/images/Symptoms-of-Diabetes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6156176" y="1915268"/>
            <a:ext cx="2914650" cy="28098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Key facts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6048672" cy="5184576"/>
          </a:xfrm>
        </p:spPr>
        <p:txBody>
          <a:bodyPr>
            <a:normAutofit fontScale="92500"/>
          </a:bodyPr>
          <a:lstStyle/>
          <a:p>
            <a:pPr fontAlgn="base"/>
            <a:r>
              <a:rPr lang="en-IN" dirty="0" smtClean="0"/>
              <a:t>346 </a:t>
            </a:r>
            <a:r>
              <a:rPr lang="en-IN" dirty="0"/>
              <a:t>million people worldwide have diabetes.</a:t>
            </a:r>
          </a:p>
          <a:p>
            <a:pPr fontAlgn="base"/>
            <a:r>
              <a:rPr lang="en-IN" dirty="0"/>
              <a:t>In 2004, an estimated 3.4 million people died from consequences of high blood sugar.</a:t>
            </a:r>
          </a:p>
          <a:p>
            <a:pPr fontAlgn="base"/>
            <a:r>
              <a:rPr lang="en-IN" dirty="0"/>
              <a:t>More than 80% of diabetes deaths occur in low- and middle-income countries.</a:t>
            </a:r>
          </a:p>
          <a:p>
            <a:pPr fontAlgn="base"/>
            <a:r>
              <a:rPr lang="en-IN" dirty="0"/>
              <a:t>WHO projects that diabetes deaths will double between 2005 and 2030.</a:t>
            </a:r>
          </a:p>
          <a:p>
            <a:pPr fontAlgn="base"/>
            <a:r>
              <a:rPr lang="en-IN" dirty="0"/>
              <a:t>Healthy diet, regular physical activity, maintaining a normal body weight and avoiding tobacco use can prevent or delay the onset of type 2 diabetes.</a:t>
            </a:r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826768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Consequences Of Diabetes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4392488" cy="5256584"/>
          </a:xfrm>
        </p:spPr>
        <p:txBody>
          <a:bodyPr>
            <a:noAutofit/>
          </a:bodyPr>
          <a:lstStyle/>
          <a:p>
            <a:pPr fontAlgn="base"/>
            <a:r>
              <a:rPr lang="en-IN" sz="1800" dirty="0">
                <a:latin typeface="+mj-lt"/>
              </a:rPr>
              <a:t>Over time, diabetes can </a:t>
            </a:r>
            <a:r>
              <a:rPr lang="en-IN" sz="1800" b="1" dirty="0">
                <a:latin typeface="+mj-lt"/>
              </a:rPr>
              <a:t>damage the heart, blood vessels, eyes, kidneys, and nerves.</a:t>
            </a:r>
          </a:p>
          <a:p>
            <a:pPr fontAlgn="base"/>
            <a:r>
              <a:rPr lang="en-IN" sz="1800" dirty="0">
                <a:latin typeface="+mj-lt"/>
              </a:rPr>
              <a:t>Diabetes </a:t>
            </a:r>
            <a:r>
              <a:rPr lang="en-IN" sz="1800" b="1" dirty="0">
                <a:latin typeface="+mj-lt"/>
              </a:rPr>
              <a:t>increases the risk of heart disease and stroke</a:t>
            </a:r>
            <a:r>
              <a:rPr lang="en-IN" sz="1800" dirty="0">
                <a:latin typeface="+mj-lt"/>
              </a:rPr>
              <a:t>. 50% of people with diabetes die of cardiovascular </a:t>
            </a:r>
            <a:r>
              <a:rPr lang="en-IN" sz="1800" dirty="0" smtClean="0">
                <a:latin typeface="+mj-lt"/>
              </a:rPr>
              <a:t>disease</a:t>
            </a:r>
            <a:endParaRPr lang="en-IN" sz="1800" dirty="0">
              <a:latin typeface="+mj-lt"/>
            </a:endParaRPr>
          </a:p>
          <a:p>
            <a:pPr fontAlgn="base"/>
            <a:r>
              <a:rPr lang="en-IN" sz="1800" dirty="0">
                <a:latin typeface="+mj-lt"/>
              </a:rPr>
              <a:t>Combined with reduced blood flow, </a:t>
            </a:r>
            <a:r>
              <a:rPr lang="en-IN" sz="1800" dirty="0" smtClean="0">
                <a:latin typeface="+mj-lt"/>
              </a:rPr>
              <a:t>it </a:t>
            </a:r>
            <a:r>
              <a:rPr lang="en-IN" sz="1800" b="1" dirty="0" smtClean="0">
                <a:latin typeface="+mj-lt"/>
              </a:rPr>
              <a:t>increases the chance of foot ulcers</a:t>
            </a:r>
            <a:endParaRPr lang="en-IN" sz="1800" dirty="0">
              <a:latin typeface="+mj-lt"/>
            </a:endParaRPr>
          </a:p>
          <a:p>
            <a:pPr fontAlgn="base"/>
            <a:r>
              <a:rPr lang="en-IN" sz="1800" dirty="0" smtClean="0">
                <a:latin typeface="+mj-lt"/>
              </a:rPr>
              <a:t>Diabetes </a:t>
            </a:r>
            <a:r>
              <a:rPr lang="en-IN" sz="1800" dirty="0">
                <a:latin typeface="+mj-lt"/>
              </a:rPr>
              <a:t>is among the leading causes of </a:t>
            </a:r>
            <a:r>
              <a:rPr lang="en-IN" sz="1800" b="1" dirty="0">
                <a:latin typeface="+mj-lt"/>
              </a:rPr>
              <a:t>kidney failure</a:t>
            </a:r>
            <a:r>
              <a:rPr lang="en-IN" sz="1800" dirty="0">
                <a:latin typeface="+mj-lt"/>
              </a:rPr>
              <a:t>. 10-20% of people with diabetes die of kidney failure.</a:t>
            </a:r>
          </a:p>
          <a:p>
            <a:pPr fontAlgn="base"/>
            <a:r>
              <a:rPr lang="en-IN" sz="1800" dirty="0" smtClean="0">
                <a:latin typeface="+mj-lt"/>
              </a:rPr>
              <a:t>Diabetes results to </a:t>
            </a:r>
            <a:r>
              <a:rPr lang="en-IN" sz="1800" b="1" dirty="0" smtClean="0">
                <a:latin typeface="+mj-lt"/>
              </a:rPr>
              <a:t>damage to the nerves</a:t>
            </a:r>
            <a:r>
              <a:rPr lang="en-IN" sz="1800" dirty="0" smtClean="0">
                <a:latin typeface="+mj-lt"/>
              </a:rPr>
              <a:t>, </a:t>
            </a:r>
            <a:r>
              <a:rPr lang="en-IN" sz="1800" dirty="0">
                <a:latin typeface="+mj-lt"/>
              </a:rPr>
              <a:t>and affects up to 50% of people with </a:t>
            </a:r>
            <a:r>
              <a:rPr lang="en-IN" sz="1800" dirty="0" smtClean="0">
                <a:latin typeface="+mj-lt"/>
              </a:rPr>
              <a:t>diabetes</a:t>
            </a:r>
            <a:endParaRPr lang="en-IN" sz="1800" dirty="0">
              <a:latin typeface="+mj-lt"/>
            </a:endParaRPr>
          </a:p>
        </p:txBody>
      </p:sp>
      <p:pic>
        <p:nvPicPr>
          <p:cNvPr id="4" name="Picture 2" descr="http://nutrivize.com/blog/wp-content/uploads/2012/03/Diabetes-Symptoms-Diabetesandrelatedhealthissues.com_.gif"/>
          <p:cNvPicPr>
            <a:picLocks noChangeAspect="1" noChangeArrowheads="1"/>
          </p:cNvPicPr>
          <p:nvPr/>
        </p:nvPicPr>
        <p:blipFill>
          <a:blip r:embed="rId2" cstate="print"/>
          <a:srcRect l="5087" r="15707" b="14732"/>
          <a:stretch>
            <a:fillRect/>
          </a:stretch>
        </p:blipFill>
        <p:spPr bwMode="auto">
          <a:xfrm>
            <a:off x="4499992" y="0"/>
            <a:ext cx="453650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9992" y="908720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ishtieyecentre.in/images/Diabetes%2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3244" y="1628800"/>
            <a:ext cx="4713252" cy="3960441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4114800" cy="4937760"/>
          </a:xfrm>
        </p:spPr>
        <p:txBody>
          <a:bodyPr/>
          <a:lstStyle/>
          <a:p>
            <a:r>
              <a:rPr lang="en-IN" sz="2800" dirty="0" smtClean="0"/>
              <a:t>Diabetic retinopathy (inflammation) causes </a:t>
            </a:r>
            <a:r>
              <a:rPr lang="en-IN" sz="2800" b="1" dirty="0" smtClean="0"/>
              <a:t>blindness</a:t>
            </a:r>
            <a:r>
              <a:rPr lang="en-IN" sz="2800" dirty="0" smtClean="0"/>
              <a:t>.  After 15 years of diabetes, approximately 2% of people become blind, and about 10% develop </a:t>
            </a:r>
            <a:r>
              <a:rPr lang="en-IN" sz="2800" b="1" dirty="0" smtClean="0"/>
              <a:t>severe visual impairment.</a:t>
            </a:r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IN" dirty="0" smtClean="0"/>
              <a:t>To prevent diabetes, simple </a:t>
            </a:r>
            <a:r>
              <a:rPr lang="en-IN" dirty="0"/>
              <a:t>lifestyle measures have been </a:t>
            </a:r>
            <a:r>
              <a:rPr lang="en-IN" dirty="0" smtClean="0"/>
              <a:t>adapted that </a:t>
            </a:r>
            <a:r>
              <a:rPr lang="en-IN" dirty="0"/>
              <a:t>people </a:t>
            </a:r>
            <a:r>
              <a:rPr lang="en-IN" dirty="0" smtClean="0"/>
              <a:t>should know:</a:t>
            </a:r>
            <a:endParaRPr lang="en-IN" dirty="0"/>
          </a:p>
          <a:p>
            <a:pPr fontAlgn="base"/>
            <a:r>
              <a:rPr lang="en-IN" dirty="0"/>
              <a:t>A</a:t>
            </a:r>
            <a:r>
              <a:rPr lang="en-IN" dirty="0" smtClean="0"/>
              <a:t>chieve </a:t>
            </a:r>
            <a:r>
              <a:rPr lang="en-IN" dirty="0"/>
              <a:t>and maintain healthy body weight;</a:t>
            </a:r>
          </a:p>
          <a:p>
            <a:pPr fontAlgn="base"/>
            <a:r>
              <a:rPr lang="en-IN" dirty="0"/>
              <a:t>B</a:t>
            </a:r>
            <a:r>
              <a:rPr lang="en-IN" dirty="0" smtClean="0"/>
              <a:t>e </a:t>
            </a:r>
            <a:r>
              <a:rPr lang="en-IN" dirty="0"/>
              <a:t>physically active – at least 30 minutes of regular, moderate-intensity activity on most </a:t>
            </a:r>
            <a:r>
              <a:rPr lang="en-IN" dirty="0" smtClean="0"/>
              <a:t>days;</a:t>
            </a:r>
            <a:endParaRPr lang="en-IN" dirty="0"/>
          </a:p>
          <a:p>
            <a:pPr fontAlgn="base"/>
            <a:r>
              <a:rPr lang="en-IN" dirty="0"/>
              <a:t>E</a:t>
            </a:r>
            <a:r>
              <a:rPr lang="en-IN" dirty="0" smtClean="0"/>
              <a:t>at </a:t>
            </a:r>
            <a:r>
              <a:rPr lang="en-IN" dirty="0"/>
              <a:t>a healthy diet of between three and five servings of fruit and vegetables a day and reduce sugar and saturated fats intake;</a:t>
            </a:r>
          </a:p>
          <a:p>
            <a:pPr fontAlgn="base"/>
            <a:r>
              <a:rPr lang="en-IN" dirty="0"/>
              <a:t>A</a:t>
            </a:r>
            <a:r>
              <a:rPr lang="en-IN" dirty="0" smtClean="0"/>
              <a:t>void </a:t>
            </a:r>
            <a:r>
              <a:rPr lang="en-IN" dirty="0"/>
              <a:t>tobacco use – </a:t>
            </a:r>
            <a:r>
              <a:rPr lang="en-IN" dirty="0" smtClean="0"/>
              <a:t>smoking                              </a:t>
            </a:r>
            <a:r>
              <a:rPr lang="en-IN" dirty="0"/>
              <a:t>increases </a:t>
            </a:r>
            <a:r>
              <a:rPr lang="en-IN" dirty="0" smtClean="0"/>
              <a:t> the </a:t>
            </a:r>
            <a:r>
              <a:rPr lang="en-IN" dirty="0"/>
              <a:t>risk </a:t>
            </a:r>
            <a:r>
              <a:rPr lang="en-IN" dirty="0" smtClean="0"/>
              <a:t>of                               </a:t>
            </a:r>
            <a:r>
              <a:rPr lang="en-IN" dirty="0"/>
              <a:t>cardiovascular diseases.</a:t>
            </a:r>
          </a:p>
          <a:p>
            <a:endParaRPr lang="en-IN" dirty="0"/>
          </a:p>
        </p:txBody>
      </p:sp>
      <p:pic>
        <p:nvPicPr>
          <p:cNvPr id="11266" name="Picture 2" descr="http://t3.gstatic.com/images?q=tbn:ANd9GcSK2JMCKouUkhXf9CMQw_UwTwh-URwAVv51sk3wP_yRBjM-PL9AOPMb89Y5"/>
          <p:cNvPicPr>
            <a:picLocks noChangeAspect="1" noChangeArrowheads="1"/>
          </p:cNvPicPr>
          <p:nvPr/>
        </p:nvPicPr>
        <p:blipFill>
          <a:blip r:embed="rId2" cstate="print"/>
          <a:srcRect l="5233" t="6612" r="5496" b="5556"/>
          <a:stretch>
            <a:fillRect/>
          </a:stretch>
        </p:blipFill>
        <p:spPr bwMode="auto">
          <a:xfrm>
            <a:off x="5796136" y="4339306"/>
            <a:ext cx="3275856" cy="2474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umm.edu/graphics/images/en/19916.jpg"/>
          <p:cNvPicPr>
            <a:picLocks noChangeAspect="1" noChangeArrowheads="1"/>
          </p:cNvPicPr>
          <p:nvPr/>
        </p:nvPicPr>
        <p:blipFill>
          <a:blip r:embed="rId2" cstate="print"/>
          <a:srcRect b="5901"/>
          <a:stretch>
            <a:fillRect/>
          </a:stretch>
        </p:blipFill>
        <p:spPr bwMode="auto">
          <a:xfrm>
            <a:off x="179512" y="116632"/>
            <a:ext cx="8820473" cy="66153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496944" cy="990600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WHO </a:t>
            </a:r>
            <a:r>
              <a:rPr lang="en-IN" sz="2800" b="1" dirty="0" smtClean="0"/>
              <a:t>activities </a:t>
            </a:r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to </a:t>
            </a:r>
            <a:r>
              <a:rPr lang="en-IN" sz="2800" b="1" dirty="0" smtClean="0"/>
              <a:t>prevent and control diabetes…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892480" cy="244827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IN" sz="2000" dirty="0" smtClean="0"/>
              <a:t>WHO aims to support the adoption of effective measures for the prevention and control of diabetes, particularly in low and middle-income countries. To end diabetes, WHO:</a:t>
            </a:r>
          </a:p>
          <a:p>
            <a:pPr fontAlgn="base"/>
            <a:r>
              <a:rPr lang="en-IN" sz="2000" dirty="0" smtClean="0"/>
              <a:t>Provides scientific guidelines for diabetes prevention;</a:t>
            </a:r>
          </a:p>
          <a:p>
            <a:pPr fontAlgn="base"/>
            <a:r>
              <a:rPr lang="en-IN" sz="2000" dirty="0" smtClean="0"/>
              <a:t>Develops norms and standards for diabetes care;</a:t>
            </a:r>
          </a:p>
          <a:p>
            <a:pPr fontAlgn="base"/>
            <a:r>
              <a:rPr lang="en-IN" sz="2000" dirty="0" smtClean="0"/>
              <a:t>Builds awareness on the global epidemic of diabetes</a:t>
            </a:r>
          </a:p>
          <a:p>
            <a:pPr fontAlgn="base"/>
            <a:r>
              <a:rPr lang="en-IN" sz="2000" dirty="0" smtClean="0"/>
              <a:t>It also Conducts surveillance of diabetes and its risk factors.</a:t>
            </a:r>
          </a:p>
        </p:txBody>
      </p:sp>
      <p:pic>
        <p:nvPicPr>
          <p:cNvPr id="9218" name="Picture 2" descr="http://www.thecoffeedrops.com/wp-content/uploads/2010/12/Diabetes.jpg"/>
          <p:cNvPicPr>
            <a:picLocks noChangeAspect="1" noChangeArrowheads="1"/>
          </p:cNvPicPr>
          <p:nvPr/>
        </p:nvPicPr>
        <p:blipFill>
          <a:blip r:embed="rId2" cstate="print"/>
          <a:srcRect b="13153"/>
          <a:stretch>
            <a:fillRect/>
          </a:stretch>
        </p:blipFill>
        <p:spPr bwMode="auto">
          <a:xfrm>
            <a:off x="4533900" y="3429000"/>
            <a:ext cx="4610100" cy="2671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429000"/>
            <a:ext cx="4392488" cy="31683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base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IN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WHO </a:t>
            </a:r>
            <a:r>
              <a:rPr kumimoji="0" lang="en-IN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Global strategy on diet, physical activity and health </a:t>
            </a:r>
            <a:r>
              <a:rPr kumimoji="0" lang="en-IN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</a:t>
            </a:r>
            <a:r>
              <a:rPr kumimoji="0" lang="en-IN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promote healthy diet and regular physical activity, thereby reducing the growing global problem of overweight and obesity caused by diabetes</a:t>
            </a:r>
          </a:p>
          <a:p>
            <a:pPr marL="274320" marR="0" lvl="0" indent="-27432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IN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 Diabetes Day is celebrated on 14 November by WHO</a:t>
            </a:r>
            <a:endParaRPr kumimoji="0" lang="en-IN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itle of Presentation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of Presentation</Template>
  <TotalTime>195</TotalTime>
  <Words>748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Title of Presentation</vt:lpstr>
      <vt:lpstr>White with Courier font for code slides</vt:lpstr>
      <vt:lpstr>Origin</vt:lpstr>
      <vt:lpstr>Slide 1</vt:lpstr>
      <vt:lpstr>What is Diabetes?</vt:lpstr>
      <vt:lpstr>Type 1 &amp; 2 Diabetes</vt:lpstr>
      <vt:lpstr>Key facts</vt:lpstr>
      <vt:lpstr>Consequences Of Diabetes</vt:lpstr>
      <vt:lpstr>Slide 6</vt:lpstr>
      <vt:lpstr>Prevention</vt:lpstr>
      <vt:lpstr>Slide 8</vt:lpstr>
      <vt:lpstr>WHO activities  to prevent and control diabetes…</vt:lpstr>
      <vt:lpstr>Data from the 2011 National Diabetes Fact Sheet (released Jan. 26, 2011)</vt:lpstr>
      <vt:lpstr>Diagnosis and treatment</vt:lpstr>
      <vt:lpstr>Diabetes in India</vt:lpstr>
      <vt:lpstr>Diabetes in India</vt:lpstr>
      <vt:lpstr>Bibliography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SONY</dc:creator>
  <cp:lastModifiedBy>SONY</cp:lastModifiedBy>
  <cp:revision>48</cp:revision>
  <dcterms:created xsi:type="dcterms:W3CDTF">2012-07-04T05:14:57Z</dcterms:created>
  <dcterms:modified xsi:type="dcterms:W3CDTF">2012-07-10T16:50:00Z</dcterms:modified>
</cp:coreProperties>
</file>