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77" r:id="rId3"/>
    <p:sldId id="258" r:id="rId4"/>
    <p:sldId id="308" r:id="rId5"/>
    <p:sldId id="322" r:id="rId6"/>
    <p:sldId id="321" r:id="rId7"/>
    <p:sldId id="303" r:id="rId8"/>
    <p:sldId id="261" r:id="rId9"/>
    <p:sldId id="314" r:id="rId10"/>
    <p:sldId id="317" r:id="rId11"/>
    <p:sldId id="324" r:id="rId12"/>
    <p:sldId id="323" r:id="rId13"/>
    <p:sldId id="325" r:id="rId14"/>
    <p:sldId id="326" r:id="rId15"/>
    <p:sldId id="311" r:id="rId16"/>
    <p:sldId id="280" r:id="rId17"/>
    <p:sldId id="327" r:id="rId18"/>
    <p:sldId id="318" r:id="rId19"/>
    <p:sldId id="319" r:id="rId20"/>
    <p:sldId id="315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troduction" id="{CB6BBEF7-9717-4733-A929-535518E6EBF6}">
          <p14:sldIdLst>
            <p14:sldId id="277"/>
            <p14:sldId id="258"/>
          </p14:sldIdLst>
        </p14:section>
        <p14:section name="Author Your Presentation" id="{16378913-E5ED-4281-BAF5-F1F938CB0BED}">
          <p14:sldIdLst>
            <p14:sldId id="278"/>
            <p14:sldId id="260"/>
            <p14:sldId id="261"/>
            <p14:sldId id="297"/>
          </p14:sldIdLst>
        </p14:section>
        <p14:section name="Enrich Your Presentation" id="{E2D565D1-BA5E-44E6-A40E-50A644912248}">
          <p14:sldIdLst>
            <p14:sldId id="263"/>
            <p14:sldId id="264"/>
            <p14:sldId id="265"/>
            <p14:sldId id="305"/>
            <p14:sldId id="296"/>
            <p14:sldId id="295"/>
            <p14:sldId id="280"/>
          </p14:sldIdLst>
        </p14:section>
        <p14:section name="Deliver Your Presentation" id="{71D59651-8EFA-4415-9623-98B4C4A8699C}">
          <p14:sldIdLst>
            <p14:sldId id="270"/>
            <p14:sldId id="303"/>
            <p14:sldId id="272"/>
            <p14:sldId id="282"/>
          </p14:sldIdLst>
        </p14:section>
        <p14:section name="There's More!" id="{2E16B512-814A-4DC1-A986-25475E10E0EF}">
          <p14:sldIdLst>
            <p14:sldId id="274"/>
            <p14:sldId id="30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2" autoAdjust="0"/>
    <p:restoredTop sz="89825" autoAdjust="0"/>
  </p:normalViewPr>
  <p:slideViewPr>
    <p:cSldViewPr>
      <p:cViewPr varScale="1">
        <p:scale>
          <a:sx n="65" d="100"/>
          <a:sy n="65" d="100"/>
        </p:scale>
        <p:origin x="-16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rgbClr val="7BCF27"/>
                </a:solidFill>
                <a:latin typeface="Calibri" pitchFamily="34" charset="0"/>
              </a:rPr>
              <a:t> about….</a:t>
            </a:r>
            <a:r>
              <a:rPr lang="en-US" sz="2400" b="0" dirty="0">
                <a:solidFill>
                  <a:srgbClr val="262626"/>
                </a:solidFill>
              </a:rPr>
              <a:t/>
            </a:r>
            <a:br>
              <a:rPr lang="en-US" sz="2400" b="0" dirty="0">
                <a:solidFill>
                  <a:srgbClr val="262626"/>
                </a:solidFill>
              </a:rPr>
            </a:br>
            <a:r>
              <a:rPr sz="5600" b="0" smtClean="0">
                <a:solidFill>
                  <a:prstClr val="white"/>
                </a:solidFill>
              </a:rPr>
              <a:t>Education in Lithuania</a:t>
            </a:r>
            <a:endParaRPr lang="en-US" sz="56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1600"/>
            <a:ext cx="5410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686800" cy="1095600"/>
          </a:xfrm>
        </p:spPr>
        <p:txBody>
          <a:bodyPr>
            <a:normAutofit/>
          </a:bodyPr>
          <a:lstStyle/>
          <a:p>
            <a:r>
              <a:rPr sz="6000" smtClean="0"/>
              <a:t>Education Structure</a:t>
            </a:r>
            <a:endParaRPr lang="en-US" sz="6000" dirty="0"/>
          </a:p>
        </p:txBody>
      </p:sp>
      <p:pic>
        <p:nvPicPr>
          <p:cNvPr id="51202" name="Picture 2" descr="http://image.shutterstock.com/display_pic_with_logo/51122/51122,1124224733,6/stock-photo-kindergarten-preschool-classroom-490190.jpg"/>
          <p:cNvPicPr>
            <a:picLocks noChangeAspect="1" noChangeArrowheads="1"/>
          </p:cNvPicPr>
          <p:nvPr/>
        </p:nvPicPr>
        <p:blipFill>
          <a:blip r:embed="rId2"/>
          <a:srcRect b="7767"/>
          <a:stretch>
            <a:fillRect/>
          </a:stretch>
        </p:blipFill>
        <p:spPr bwMode="auto">
          <a:xfrm>
            <a:off x="0" y="3886200"/>
            <a:ext cx="4647197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04" name="Picture 4" descr="http://www.romanianeducation.com/images/Romanian%20higher%20edu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86200"/>
            <a:ext cx="3581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joaquinmiller.org/images/global/photos_400pxW/kindergarte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81000" y="1054976"/>
            <a:ext cx="8458200" cy="48124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Pre-school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Children of pre-school age are educated in nurseries (up to 3 years) and kindergartens (up to 6-7 years)</a:t>
            </a:r>
          </a:p>
          <a:p>
            <a:r>
              <a:rPr lang="en-US" sz="2800" dirty="0" smtClean="0"/>
              <a:t>Orphans and homeless children are educated in children's homes.</a:t>
            </a:r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atic6.depositphotos.com/1053932/580/i/950/depositphotos_5808074-Board-green-blackboard-difficult-mathematical-formul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7411" t="9546" r="8594" b="9312"/>
          <a:stretch>
            <a:fillRect/>
          </a:stretch>
        </p:blipFill>
        <p:spPr bwMode="auto">
          <a:xfrm>
            <a:off x="304800" y="990600"/>
            <a:ext cx="83820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education is provided by the following educational institutions: primary schools of general education (four years); </a:t>
            </a:r>
          </a:p>
          <a:p>
            <a:r>
              <a:rPr lang="en-US" sz="2400" dirty="0" smtClean="0"/>
              <a:t>Primary school type kindergartens; </a:t>
            </a:r>
          </a:p>
          <a:p>
            <a:r>
              <a:rPr lang="en-US" sz="2400" dirty="0" smtClean="0"/>
              <a:t>Basic schools of general education (nine years); </a:t>
            </a:r>
          </a:p>
          <a:p>
            <a:r>
              <a:rPr lang="en-US" sz="2400" dirty="0" smtClean="0"/>
              <a:t>Secondary schools of general education (twelve years); </a:t>
            </a:r>
          </a:p>
          <a:p>
            <a:r>
              <a:rPr lang="en-US" sz="2400" dirty="0" smtClean="0"/>
              <a:t>Gymnasiums (four years); </a:t>
            </a:r>
          </a:p>
          <a:p>
            <a:r>
              <a:rPr lang="en-US" sz="2400" dirty="0" smtClean="0"/>
              <a:t>Special schools; youth schools where pupils can receive basic education; vocational schools (providing basic or secondary education alongside vocational training); </a:t>
            </a:r>
          </a:p>
          <a:p>
            <a:r>
              <a:rPr lang="en-US" sz="2400" dirty="0" smtClean="0"/>
              <a:t>Schools of general education for adults (education centers)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www.bible-degree.com/bible-degree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Young people can obtain higher education in 15 higher schools of Lithuania. Higher schools enroll people with secondary education. The course of studies in higher schools lasts 4 or 6 years.</a:t>
            </a:r>
          </a:p>
          <a:p>
            <a:r>
              <a:rPr lang="en-US" sz="2200" dirty="0" smtClean="0"/>
              <a:t>Institutions of higher education admit people with secondary education acquired in secondary schools of general education, in gymnasiums, vocational school of further education or adult education institutions.</a:t>
            </a:r>
          </a:p>
          <a:p>
            <a:r>
              <a:rPr lang="en-US" sz="2200" dirty="0" smtClean="0"/>
              <a:t>Higher education is recognized upon completion of the basic studies at the institution of higher education. Thereafter, specialized professional studies, a course for a Master's degree and doctoral studies may be pursued.</a:t>
            </a:r>
          </a:p>
          <a:p>
            <a:r>
              <a:rPr lang="en-US" sz="2200" dirty="0" smtClean="0"/>
              <a:t>Upon completion of the basic studies, a Bachelor's degree, an equivalent academic qualification degree. Upon completion of the basic studies, specialized professional studies for a Master's degree may be pursued.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962400" y="990599"/>
            <a:ext cx="4876800" cy="56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8600" y="990600"/>
            <a:ext cx="3657600" cy="54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7543800" cy="4876798"/>
          </a:xfrm>
        </p:spPr>
        <p:txBody>
          <a:bodyPr>
            <a:noAutofit/>
          </a:bodyPr>
          <a:lstStyle/>
          <a:p>
            <a:r>
              <a:rPr lang="en-US" sz="2400" dirty="0" smtClean="0"/>
              <a:t>Education is financed in the form of allocations from the State budget and municipal budgets as well as other financial means. </a:t>
            </a:r>
          </a:p>
          <a:p>
            <a:r>
              <a:rPr lang="en-US" sz="2400" dirty="0" smtClean="0"/>
              <a:t>Programs of formal education offered at State- funded, municipal and non-State funded schools, except for higher education institutions, and programmes of non-formal education of children are financed out of the State and municipal budgets.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200400"/>
            <a:ext cx="7086600" cy="1447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sz="4800" smtClean="0"/>
              <a:t>Lithuania Literacy Statistics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200400"/>
            <a:ext cx="7086600" cy="1447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sz="4800" smtClean="0"/>
              <a:t>Lithuania Literacy Statistics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Learning…</a:t>
            </a:r>
            <a:endParaRPr lang="en-US" dirty="0"/>
          </a:p>
        </p:txBody>
      </p:sp>
      <p:pic>
        <p:nvPicPr>
          <p:cNvPr id="6146" name="Picture 2" descr="C:\Documents and Settings\admin.D7D0A4FE2BD5408\Desktop\lith_en.pdf (applicationpdf Object) - Mozilla Firef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54150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admin.D7D0A4FE2BD5408\Desktop\education_lithuania.pdf - Adobe Reader.jpg"/>
          <p:cNvPicPr>
            <a:picLocks noChangeAspect="1" noChangeArrowheads="1"/>
          </p:cNvPicPr>
          <p:nvPr/>
        </p:nvPicPr>
        <p:blipFill>
          <a:blip r:embed="rId2"/>
          <a:srcRect l="2493" t="8511" r="2787" b="14893"/>
          <a:stretch>
            <a:fillRect/>
          </a:stretch>
        </p:blipFill>
        <p:spPr bwMode="auto">
          <a:xfrm>
            <a:off x="0" y="-1"/>
            <a:ext cx="9144000" cy="2887579"/>
          </a:xfrm>
          <a:prstGeom prst="rect">
            <a:avLst/>
          </a:prstGeom>
          <a:noFill/>
        </p:spPr>
      </p:pic>
      <p:pic>
        <p:nvPicPr>
          <p:cNvPr id="4" name="Picture 2" descr="C:\Documents and Settings\admin.D7D0A4FE2BD5408\Desktop\education_lithuania.pdf - Adobe Reader_2.jpg"/>
          <p:cNvPicPr>
            <a:picLocks noChangeAspect="1" noChangeArrowheads="1"/>
          </p:cNvPicPr>
          <p:nvPr/>
        </p:nvPicPr>
        <p:blipFill>
          <a:blip r:embed="rId3"/>
          <a:srcRect l="2500" t="1923" r="1667" b="1923"/>
          <a:stretch>
            <a:fillRect/>
          </a:stretch>
        </p:blipFill>
        <p:spPr bwMode="auto">
          <a:xfrm>
            <a:off x="0" y="2882348"/>
            <a:ext cx="9144000" cy="397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dding-thanks-you.com/wp-content/uploads/2011/10/wording-for-wedding-thanks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Literacy rate in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Lithuania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105400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LEDC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country stands on 8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rank of World Literacy rate of countries…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2000" y="1295400"/>
            <a:ext cx="3200400" cy="3657600"/>
            <a:chOff x="838200" y="176338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838200" y="1786056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1472" y="176338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9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4200" y="1318606"/>
            <a:ext cx="4114802" cy="2952063"/>
            <a:chOff x="3276600" y="1905000"/>
            <a:chExt cx="2723400" cy="2057400"/>
          </a:xfrm>
        </p:grpSpPr>
        <p:sp>
          <p:nvSpPr>
            <p:cNvPr id="4" name="Oval 3"/>
            <p:cNvSpPr/>
            <p:nvPr/>
          </p:nvSpPr>
          <p:spPr>
            <a:xfrm>
              <a:off x="3276600" y="1905000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7034" y="1966163"/>
              <a:ext cx="2672966" cy="188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9.7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0" y="1558765"/>
            <a:ext cx="3048000" cy="3470434"/>
            <a:chOff x="6633210" y="2209332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633210" y="2301138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0214" y="2209332"/>
              <a:ext cx="1660396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%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5486400" cy="1554088"/>
          </a:xfrm>
        </p:spPr>
        <p:txBody>
          <a:bodyPr wrap="square" tIns="0" bIns="0" anchor="t" anchorCtr="0">
            <a:normAutofit/>
          </a:bodyPr>
          <a:lstStyle/>
          <a:p>
            <a:r>
              <a:rPr lang="en-US" sz="9600" dirty="0" smtClean="0">
                <a:latin typeface="+mn-lt"/>
              </a:rPr>
              <a:t>MADE BY :</a:t>
            </a:r>
            <a:endParaRPr lang="en-US" sz="960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092933" y="2593867"/>
            <a:ext cx="3039213" cy="1356680"/>
          </a:xfrm>
          <a:prstGeom prst="righ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6288" y="3963888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Vatsal Sagparia</a:t>
            </a:r>
            <a:endParaRPr lang="en-US" sz="2800" dirty="0"/>
          </a:p>
        </p:txBody>
      </p:sp>
      <p:pic>
        <p:nvPicPr>
          <p:cNvPr id="7" name="Picture 5" descr="C:\Users\SONY\Documents\WebCam Media\Capture\Image25.jpg"/>
          <p:cNvPicPr>
            <a:picLocks noChangeAspect="1" noChangeArrowheads="1"/>
          </p:cNvPicPr>
          <p:nvPr/>
        </p:nvPicPr>
        <p:blipFill>
          <a:blip r:embed="rId3" cstate="print"/>
          <a:srcRect l="27557" t="18500" r="12200"/>
          <a:stretch>
            <a:fillRect/>
          </a:stretch>
        </p:blipFill>
        <p:spPr bwMode="auto">
          <a:xfrm>
            <a:off x="3657600" y="1371600"/>
            <a:ext cx="3193616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55576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533400"/>
            <a:ext cx="4495800" cy="144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Lithuania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1" y="1676400"/>
            <a:ext cx="5562600" cy="4495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The Republic of Lithuania is a </a:t>
            </a:r>
            <a:r>
              <a:rPr lang="en-US" sz="2000" dirty="0" smtClean="0"/>
              <a:t>European country on the eastern coast of the Baltic Sea. Lithuania borders on the Russian federation, the Republic of Belarus, the Republic of Latvia and the Republic of Poland</a:t>
            </a:r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Area: 65 300 square km.</a:t>
            </a:r>
          </a:p>
          <a:p>
            <a:pPr algn="l"/>
            <a:r>
              <a:rPr lang="en-US" sz="2000" b="1" dirty="0" smtClean="0"/>
              <a:t>Capital: Vilnius.</a:t>
            </a:r>
            <a:endParaRPr lang="en-US" sz="2000" b="1" dirty="0" smtClean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Population: 3 440 000; 83.5% are</a:t>
            </a:r>
          </a:p>
          <a:p>
            <a:pPr algn="l"/>
            <a:r>
              <a:rPr lang="en-US" sz="2000" dirty="0" smtClean="0"/>
              <a:t>Lithuanians; 6.7% Poles, 6.3%</a:t>
            </a:r>
          </a:p>
          <a:p>
            <a:pPr algn="l"/>
            <a:r>
              <a:rPr lang="en-US" sz="2000" dirty="0" smtClean="0"/>
              <a:t>Russians,1.2% Belarusians,</a:t>
            </a:r>
          </a:p>
          <a:p>
            <a:pPr algn="l"/>
            <a:r>
              <a:rPr lang="en-US" sz="2000" dirty="0" smtClean="0"/>
              <a:t>2.3% others.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ountryscorecard.com/country_scorecard/images/lithuan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yourdictionary.com/images/3867.16.lithuania.jpg"/>
          <p:cNvPicPr>
            <a:picLocks noChangeAspect="1" noChangeArrowheads="1"/>
          </p:cNvPicPr>
          <p:nvPr/>
        </p:nvPicPr>
        <p:blipFill>
          <a:blip r:embed="rId2"/>
          <a:srcRect r="2778" b="77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1524000"/>
            <a:ext cx="6248400" cy="419100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People prefer sending their children to school and getting educated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Parents are aware to the benefits of educations, and getting educated themselves too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Education in Lithuania</a:t>
            </a:r>
            <a:r>
              <a:rPr lang="en-US" dirty="0" smtClean="0"/>
              <a:t> is free of charge and compulsory from the age of 6 or 7 to 16 years, as stated in the national Law on Education.</a:t>
            </a:r>
            <a:r>
              <a:rPr lang="en-US" baseline="30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1996, the gross primary enrollment rate was 98 percent.</a:t>
            </a:r>
            <a:r>
              <a:rPr lang="en-US" baseline="30000" dirty="0" smtClean="0"/>
              <a:t> </a:t>
            </a:r>
            <a:r>
              <a:rPr lang="en-US" dirty="0" smtClean="0"/>
              <a:t>Primary school attendance rates were unavailable for Lithuania as of 2001.</a:t>
            </a:r>
            <a:r>
              <a:rPr lang="en-US" baseline="30000" dirty="0" smtClean="0"/>
              <a:t> </a:t>
            </a:r>
            <a:r>
              <a:rPr lang="en-US" dirty="0" smtClean="0"/>
              <a:t> While enrollments rates indicate a level of commitment to education, they do not always reflect children’s participation in school.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Lithuania everybody has a right to education.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Secondary education is compulsory until 16 years of age. Children start school when they are 6 or 7 years of age.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533400"/>
            <a:ext cx="8839200" cy="969580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Autofit/>
          </a:bodyPr>
          <a:lstStyle/>
          <a:p>
            <a:r>
              <a:rPr lang="en-US" sz="4800" b="1" spc="-15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WHY HIGH LITERACY RATE ?</a:t>
            </a:r>
            <a:endParaRPr lang="en-US" sz="4800" b="1" spc="-15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828800"/>
            <a:ext cx="291004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.D7D0A4FE2BD5408\Desktop\education_lithuania.pdf - Adobe Reader_3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447800" y="381000"/>
            <a:ext cx="7012624" cy="601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-2324099" y="2400302"/>
            <a:ext cx="5791202" cy="99059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MAJOR OBJECTIVES FOR EDUCATION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IN LITHUANIA BY 2015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7162800" cy="4800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3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children have equal opportunities to prepare for school.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children have a socially just learning environment.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least 95% of children receive quality basic education.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 smtClean="0"/>
              <a:t>children with special needs have an opportunity to learn in a friendly environment.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least 60% of youngsters receive quality higher education.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least 85% of Lithuanian population of employable age have a real opportunity and ability to use information and communication technologies (ICT).</a:t>
            </a:r>
            <a:endParaRPr lang="en-US" sz="1900" dirty="0" smtClean="0">
              <a:solidFill>
                <a:srgbClr val="2C99FC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Government doing for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Executing Educational schemes for disabled people, and good scholarships to students</a:t>
            </a:r>
          </a:p>
          <a:p>
            <a:r>
              <a:rPr lang="en-US" sz="2800" dirty="0" smtClean="0"/>
              <a:t>In the year 2000 the total number of schools built were 2,031. There is a project still going on</a:t>
            </a:r>
          </a:p>
          <a:p>
            <a:r>
              <a:rPr lang="en-US" sz="2800" dirty="0" smtClean="0"/>
              <a:t>Public Schools are getting more popular and promoted by government </a:t>
            </a:r>
          </a:p>
          <a:p>
            <a:r>
              <a:rPr lang="en-US" sz="2800" dirty="0" smtClean="0"/>
              <a:t>Public schools have up to date information with good resources and uniforms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643098"/>
            <a:ext cx="3581399" cy="22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Community Multicultural Awareness Program (CMAP) has been created.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purpose of this multicultural education is to promote more Lithuanians by educating young adults on enrolling children for education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Themes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Intercultural Dialogue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Diversity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Multiculturalism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Tolerance Education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World View Discussions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429000"/>
            <a:ext cx="4114800" cy="27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AD14C5-6E05-4732-8930-CBD406590B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777</Words>
  <Application>Microsoft Office PowerPoint</Application>
  <PresentationFormat>On-screen Show (4:3)</PresentationFormat>
  <Paragraphs>87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TS101674551</vt:lpstr>
      <vt:lpstr> about…. Education in Lithuania</vt:lpstr>
      <vt:lpstr>Slide 2</vt:lpstr>
      <vt:lpstr>About Lithuania</vt:lpstr>
      <vt:lpstr>Slide 4</vt:lpstr>
      <vt:lpstr>Slide 5</vt:lpstr>
      <vt:lpstr>Slide 6</vt:lpstr>
      <vt:lpstr>Slide 7</vt:lpstr>
      <vt:lpstr>What is Government doing for it?</vt:lpstr>
      <vt:lpstr>Awareness Programs</vt:lpstr>
      <vt:lpstr>Education Structure</vt:lpstr>
      <vt:lpstr>Pre-school Education</vt:lpstr>
      <vt:lpstr>General Education</vt:lpstr>
      <vt:lpstr>Higher Education</vt:lpstr>
      <vt:lpstr>FINANCING</vt:lpstr>
      <vt:lpstr>Lithuania Literacy Statistics</vt:lpstr>
      <vt:lpstr>Lithuania Literacy Statistics</vt:lpstr>
      <vt:lpstr>Language and Learning…</vt:lpstr>
      <vt:lpstr>Slide 18</vt:lpstr>
      <vt:lpstr>Slide 19</vt:lpstr>
      <vt:lpstr>MADE BY :</vt:lpstr>
      <vt:lpstr>Vatsal Sagparia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2012-03-13T13:55:01Z</dcterms:created>
  <dcterms:modified xsi:type="dcterms:W3CDTF">2012-03-21T05:30:14Z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