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5" r:id="rId3"/>
    <p:sldId id="267" r:id="rId4"/>
    <p:sldId id="266" r:id="rId5"/>
    <p:sldId id="257" r:id="rId6"/>
    <p:sldId id="260" r:id="rId7"/>
    <p:sldId id="261" r:id="rId8"/>
    <p:sldId id="262" r:id="rId9"/>
    <p:sldId id="263" r:id="rId10"/>
    <p:sldId id="264" r:id="rId11"/>
    <p:sldId id="258" r:id="rId12"/>
    <p:sldId id="268" r:id="rId13"/>
    <p:sldId id="269"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9BFF5-093A-43E0-88CC-B335A867AEDF}" type="datetimeFigureOut">
              <a:rPr lang="en-IN" smtClean="0"/>
              <a:pPr/>
              <a:t>28-03-2012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66305-9A67-405E-9D60-82901D399B4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Subsidiary – a company completely controlled</a:t>
            </a:r>
            <a:r>
              <a:rPr lang="en-US" baseline="0" dirty="0" smtClean="0"/>
              <a:t> by other company</a:t>
            </a:r>
          </a:p>
          <a:p>
            <a:r>
              <a:rPr lang="en-US" baseline="0" dirty="0" smtClean="0"/>
              <a:t>Luxottica- is one of the world’s highest eyewear producing company</a:t>
            </a:r>
            <a:r>
              <a:rPr lang="en-IN" baseline="0" dirty="0" smtClean="0"/>
              <a:t>, which is a joint stock company with ray-ban</a:t>
            </a:r>
            <a:endParaRPr lang="en-US" baseline="0" dirty="0" smtClean="0"/>
          </a:p>
        </p:txBody>
      </p:sp>
      <p:sp>
        <p:nvSpPr>
          <p:cNvPr id="4" name="Slide Number Placeholder 3"/>
          <p:cNvSpPr>
            <a:spLocks noGrp="1"/>
          </p:cNvSpPr>
          <p:nvPr>
            <p:ph type="sldNum" sz="quarter" idx="10"/>
          </p:nvPr>
        </p:nvSpPr>
        <p:spPr/>
        <p:txBody>
          <a:bodyPr/>
          <a:lstStyle/>
          <a:p>
            <a:fld id="{8C066305-9A67-405E-9D60-82901D399B4A}"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EC848BC8-1009-4D08-9E28-225AADF8D5E0}" type="datetimeFigureOut">
              <a:rPr lang="en-US" smtClean="0"/>
              <a:pPr/>
              <a:t>3/28/2012</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EC848BC8-1009-4D08-9E28-225AADF8D5E0}" type="datetimeFigureOut">
              <a:rPr lang="en-US" smtClean="0"/>
              <a:pPr/>
              <a:t>3/28/2012</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EC848BC8-1009-4D08-9E28-225AADF8D5E0}" type="datetimeFigureOut">
              <a:rPr lang="en-US" smtClean="0"/>
              <a:pPr/>
              <a:t>3/28/2012</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EC848BC8-1009-4D08-9E28-225AADF8D5E0}" type="datetimeFigureOut">
              <a:rPr lang="en-US" smtClean="0"/>
              <a:pPr/>
              <a:t>3/28/2012</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EC848BC8-1009-4D08-9E28-225AADF8D5E0}" type="datetimeFigureOut">
              <a:rPr lang="en-US" smtClean="0"/>
              <a:pPr/>
              <a:t>3/28/2012</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EC848BC8-1009-4D08-9E28-225AADF8D5E0}" type="datetimeFigureOut">
              <a:rPr lang="en-US" smtClean="0"/>
              <a:pPr/>
              <a:t>3/28/2012</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EC848BC8-1009-4D08-9E28-225AADF8D5E0}" type="datetimeFigureOut">
              <a:rPr lang="en-US" smtClean="0"/>
              <a:pPr/>
              <a:t>3/28/2012</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EC848BC8-1009-4D08-9E28-225AADF8D5E0}" type="datetimeFigureOut">
              <a:rPr lang="en-US" smtClean="0"/>
              <a:pPr/>
              <a:t>3/28/2012</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EC848BC8-1009-4D08-9E28-225AADF8D5E0}" type="datetimeFigureOut">
              <a:rPr lang="en-US" smtClean="0"/>
              <a:pPr/>
              <a:t>3/28/2012</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EC848BC8-1009-4D08-9E28-225AADF8D5E0}" type="datetimeFigureOut">
              <a:rPr lang="en-US" smtClean="0"/>
              <a:pPr/>
              <a:t>3/28/2012</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EC848BC8-1009-4D08-9E28-225AADF8D5E0}" type="datetimeFigureOut">
              <a:rPr lang="en-US" smtClean="0"/>
              <a:pPr/>
              <a:t>3/28/2012</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6DCE1AD5-E910-4394-82A0-9D9EA0DBA2D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EC848BC8-1009-4D08-9E28-225AADF8D5E0}" type="datetimeFigureOut">
              <a:rPr lang="en-US" smtClean="0"/>
              <a:pPr/>
              <a:t>3/28/2012</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6DCE1AD5-E910-4394-82A0-9D9EA0DBA2D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upload.wikimedia.org/wikipedia/commons/thumb/d/d1/Ray-Ban_logo.svg/772px-Ray-Ban_logo.svg.png"/>
          <p:cNvPicPr>
            <a:picLocks noChangeAspect="1" noChangeArrowheads="1"/>
          </p:cNvPicPr>
          <p:nvPr/>
        </p:nvPicPr>
        <p:blipFill>
          <a:blip r:embed="rId2" cstate="print"/>
          <a:srcRect/>
          <a:stretch>
            <a:fillRect/>
          </a:stretch>
        </p:blipFill>
        <p:spPr bwMode="auto">
          <a:xfrm>
            <a:off x="-1" y="0"/>
            <a:ext cx="9191623" cy="5791200"/>
          </a:xfrm>
          <a:prstGeom prst="rect">
            <a:avLst/>
          </a:prstGeom>
          <a:noFill/>
        </p:spPr>
      </p:pic>
      <p:pic>
        <p:nvPicPr>
          <p:cNvPr id="8" name="Picture 7" descr="logo rayban tech"/>
          <p:cNvPicPr/>
          <p:nvPr/>
        </p:nvPicPr>
        <p:blipFill>
          <a:blip r:embed="rId3" cstate="print"/>
          <a:srcRect/>
          <a:stretch>
            <a:fillRect/>
          </a:stretch>
        </p:blipFill>
        <p:spPr bwMode="auto">
          <a:xfrm>
            <a:off x="2267744" y="5867400"/>
            <a:ext cx="1827312" cy="801960"/>
          </a:xfrm>
          <a:prstGeom prst="rect">
            <a:avLst/>
          </a:prstGeom>
          <a:noFill/>
          <a:ln w="9525">
            <a:noFill/>
            <a:miter lim="800000"/>
            <a:headEnd/>
            <a:tailEnd/>
          </a:ln>
        </p:spPr>
      </p:pic>
    </p:spTree>
    <p:extLst>
      <p:ext uri="{BB962C8B-B14F-4D97-AF65-F5344CB8AC3E}">
        <p14:creationId xmlns="" xmlns:p14="http://schemas.microsoft.com/office/powerpoint/2010/main" val="34604845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a.ioffer.com/img/item/144/684/691/tPzV9cJ9ma1BBsU.jpg"/>
          <p:cNvPicPr>
            <a:picLocks noChangeAspect="1" noChangeArrowheads="1"/>
          </p:cNvPicPr>
          <p:nvPr/>
        </p:nvPicPr>
        <p:blipFill>
          <a:blip r:embed="rId2" cstate="print"/>
          <a:srcRect/>
          <a:stretch>
            <a:fillRect/>
          </a:stretch>
        </p:blipFill>
        <p:spPr bwMode="auto">
          <a:xfrm>
            <a:off x="3314200" y="404664"/>
            <a:ext cx="5722296" cy="5722296"/>
          </a:xfrm>
          <a:prstGeom prst="rect">
            <a:avLst/>
          </a:prstGeom>
          <a:ln w="38100" cap="sq">
            <a:solidFill>
              <a:srgbClr val="000000"/>
            </a:solidFill>
            <a:prstDash val="solid"/>
            <a:miter lim="800000"/>
          </a:ln>
          <a:effectLst>
            <a:outerShdw blurRad="152400" dist="317500" dir="5400000" sx="90000" sy="-19000" rotWithShape="0">
              <a:prstClr val="black">
                <a:alpha val="15000"/>
              </a:prstClr>
            </a:outerShdw>
            <a:reflection blurRad="6350" stA="50000" endA="300" endPos="55000" dir="5400000" sy="-100000" algn="bl" rotWithShape="0"/>
            <a:softEdge rad="63500"/>
          </a:effectLst>
          <a:scene3d>
            <a:camera prst="isometricOffAxis2Left"/>
            <a:lightRig rig="threePt" dir="t"/>
          </a:scene3d>
          <a:sp3d>
            <a:bevelT prst="angle"/>
          </a:sp3d>
        </p:spPr>
      </p:pic>
      <p:sp>
        <p:nvSpPr>
          <p:cNvPr id="3" name="TextBox 2"/>
          <p:cNvSpPr txBox="1"/>
          <p:nvPr/>
        </p:nvSpPr>
        <p:spPr>
          <a:xfrm>
            <a:off x="35496" y="1772816"/>
            <a:ext cx="3563888" cy="224676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buFont typeface="Arial" pitchFamily="34" charset="0"/>
              <a:buChar char="•"/>
            </a:pPr>
            <a:r>
              <a:rPr lang="en-US" sz="2000" b="1" spc="150" dirty="0" smtClean="0">
                <a:ln w="11430"/>
                <a:solidFill>
                  <a:srgbClr val="F8F8F8"/>
                </a:solidFill>
                <a:effectLst>
                  <a:outerShdw blurRad="25400" algn="tl" rotWithShape="0">
                    <a:srgbClr val="000000">
                      <a:alpha val="43000"/>
                    </a:srgbClr>
                  </a:outerShdw>
                </a:effectLst>
                <a:latin typeface="Trebuchet MS" pitchFamily="34" charset="0"/>
              </a:rPr>
              <a:t>After Ray-Ban was sold to Luxottica group it still used the BL lenses </a:t>
            </a:r>
          </a:p>
          <a:p>
            <a:pPr>
              <a:buFont typeface="Arial" pitchFamily="34" charset="0"/>
              <a:buChar char="•"/>
            </a:pPr>
            <a:r>
              <a:rPr lang="en-US" sz="2000" b="1" spc="150" dirty="0" smtClean="0">
                <a:ln w="11430"/>
                <a:solidFill>
                  <a:srgbClr val="F8F8F8"/>
                </a:solidFill>
                <a:effectLst>
                  <a:outerShdw blurRad="25400" algn="tl" rotWithShape="0">
                    <a:srgbClr val="000000">
                      <a:alpha val="43000"/>
                    </a:srgbClr>
                  </a:outerShdw>
                </a:effectLst>
                <a:latin typeface="Trebuchet MS" pitchFamily="34" charset="0"/>
              </a:rPr>
              <a:t>The company was renamed from </a:t>
            </a:r>
          </a:p>
          <a:p>
            <a:r>
              <a:rPr lang="en-US" sz="2000" b="1" spc="150" dirty="0" smtClean="0">
                <a:ln w="11430"/>
                <a:solidFill>
                  <a:srgbClr val="F8F8F8"/>
                </a:solidFill>
                <a:effectLst>
                  <a:outerShdw blurRad="25400" algn="tl" rotWithShape="0">
                    <a:srgbClr val="000000">
                      <a:alpha val="43000"/>
                    </a:srgbClr>
                  </a:outerShdw>
                </a:effectLst>
                <a:latin typeface="Trebuchet MS" pitchFamily="34" charset="0"/>
              </a:rPr>
              <a:t>“</a:t>
            </a:r>
            <a:r>
              <a:rPr lang="en-IN" sz="2000" b="1" spc="150" dirty="0" smtClean="0">
                <a:ln w="11430"/>
                <a:solidFill>
                  <a:srgbClr val="F8F8F8"/>
                </a:solidFill>
                <a:effectLst>
                  <a:outerShdw blurRad="25400" algn="tl" rotWithShape="0">
                    <a:srgbClr val="000000">
                      <a:alpha val="43000"/>
                    </a:srgbClr>
                  </a:outerShdw>
                </a:effectLst>
                <a:latin typeface="Trebuchet MS" pitchFamily="34" charset="0"/>
              </a:rPr>
              <a:t>B&amp;L RAY-BAN U.S.A” to “B&amp;L RAY-BAN ITALY”</a:t>
            </a:r>
            <a:endParaRPr lang="en-IN" sz="2000" b="1" spc="150" dirty="0">
              <a:ln w="11430"/>
              <a:solidFill>
                <a:srgbClr val="F8F8F8"/>
              </a:solidFill>
              <a:effectLst>
                <a:outerShdw blurRad="25400" algn="tl" rotWithShape="0">
                  <a:srgbClr val="000000">
                    <a:alpha val="43000"/>
                  </a:srgbClr>
                </a:outerShdw>
              </a:effectLst>
              <a:latin typeface="Trebuchet MS"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School Work\Enterprise\Ray-Ban\Ray-Ban Official Web Site  Craft - India - Google Chrome.jpg"/>
          <p:cNvPicPr>
            <a:picLocks noChangeAspect="1" noChangeArrowheads="1"/>
          </p:cNvPicPr>
          <p:nvPr/>
        </p:nvPicPr>
        <p:blipFill>
          <a:blip r:embed="rId2" cstate="print"/>
          <a:srcRect/>
          <a:stretch>
            <a:fillRect/>
          </a:stretch>
        </p:blipFill>
        <p:spPr bwMode="auto">
          <a:xfrm>
            <a:off x="0" y="0"/>
            <a:ext cx="9209516" cy="4725144"/>
          </a:xfrm>
          <a:prstGeom prst="rect">
            <a:avLst/>
          </a:prstGeom>
          <a:noFill/>
        </p:spPr>
      </p:pic>
      <p:pic>
        <p:nvPicPr>
          <p:cNvPr id="3077" name="Picture 5" descr="Comprehensive comfort"/>
          <p:cNvPicPr>
            <a:picLocks noChangeAspect="1" noChangeArrowheads="1"/>
          </p:cNvPicPr>
          <p:nvPr/>
        </p:nvPicPr>
        <p:blipFill>
          <a:blip r:embed="rId3" cstate="print"/>
          <a:srcRect/>
          <a:stretch>
            <a:fillRect/>
          </a:stretch>
        </p:blipFill>
        <p:spPr bwMode="auto">
          <a:xfrm>
            <a:off x="0" y="4725144"/>
            <a:ext cx="2752006" cy="2132856"/>
          </a:xfrm>
          <a:prstGeom prst="rect">
            <a:avLst/>
          </a:prstGeom>
          <a:noFill/>
        </p:spPr>
      </p:pic>
      <p:pic>
        <p:nvPicPr>
          <p:cNvPr id="3080" name="Picture 8" descr="E:\School Work\Enterprise\Ray-Ban\fdf.jpg"/>
          <p:cNvPicPr>
            <a:picLocks noChangeAspect="1" noChangeArrowheads="1"/>
          </p:cNvPicPr>
          <p:nvPr/>
        </p:nvPicPr>
        <p:blipFill>
          <a:blip r:embed="rId4" cstate="print"/>
          <a:srcRect/>
          <a:stretch>
            <a:fillRect/>
          </a:stretch>
        </p:blipFill>
        <p:spPr bwMode="auto">
          <a:xfrm>
            <a:off x="2771800" y="4725144"/>
            <a:ext cx="3312368" cy="2132856"/>
          </a:xfrm>
          <a:prstGeom prst="rect">
            <a:avLst/>
          </a:prstGeom>
          <a:noFill/>
        </p:spPr>
      </p:pic>
      <p:pic>
        <p:nvPicPr>
          <p:cNvPr id="3081" name="Picture 9" descr="E:\School Work\Enterprise\Ray-Ban\Ray-Ban Official Web Site  Tech - India - Google Chrome.jpg"/>
          <p:cNvPicPr>
            <a:picLocks noChangeAspect="1" noChangeArrowheads="1"/>
          </p:cNvPicPr>
          <p:nvPr/>
        </p:nvPicPr>
        <p:blipFill>
          <a:blip r:embed="rId5" cstate="print"/>
          <a:srcRect/>
          <a:stretch>
            <a:fillRect/>
          </a:stretch>
        </p:blipFill>
        <p:spPr bwMode="auto">
          <a:xfrm>
            <a:off x="6084167" y="4725144"/>
            <a:ext cx="3056287" cy="2132856"/>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IN" dirty="0"/>
          </a:p>
        </p:txBody>
      </p:sp>
      <p:sp>
        <p:nvSpPr>
          <p:cNvPr id="3" name="Content Placeholder 2"/>
          <p:cNvSpPr>
            <a:spLocks noGrp="1"/>
          </p:cNvSpPr>
          <p:nvPr>
            <p:ph idx="1"/>
          </p:nvPr>
        </p:nvSpPr>
        <p:spPr/>
        <p:txBody>
          <a:bodyPr/>
          <a:lstStyle/>
          <a:p>
            <a:r>
              <a:rPr lang="en-US" dirty="0" smtClean="0"/>
              <a:t>For more information visit this website below:</a:t>
            </a:r>
          </a:p>
          <a:p>
            <a:r>
              <a:rPr lang="en-IN" dirty="0" smtClean="0"/>
              <a:t>www.</a:t>
            </a:r>
            <a:r>
              <a:rPr lang="en-IN" b="1" dirty="0" smtClean="0"/>
              <a:t>ray</a:t>
            </a:r>
            <a:r>
              <a:rPr lang="en-IN" dirty="0" smtClean="0"/>
              <a:t>-</a:t>
            </a:r>
            <a:r>
              <a:rPr lang="en-IN" b="1" dirty="0" smtClean="0"/>
              <a:t>ban</a:t>
            </a:r>
            <a:r>
              <a:rPr lang="en-IN" dirty="0" smtClean="0"/>
              <a:t>.com/india</a:t>
            </a:r>
            <a:endParaRPr lang="en-IN"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agent3155.com/wp-content/uploads/2010/10/Ray-Ban_Never_Hide_Sunglases_.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8" name="Picture 4" descr="http://agent3155.com/wp-content/uploads/2010/10/Ray-Ban_Never_Hide_Sunglases_.jpg"/>
          <p:cNvPicPr>
            <a:picLocks noChangeAspect="1" noChangeArrowheads="1"/>
          </p:cNvPicPr>
          <p:nvPr/>
        </p:nvPicPr>
        <p:blipFill>
          <a:blip r:embed="rId2" cstate="print"/>
          <a:srcRect/>
          <a:stretch>
            <a:fillRect/>
          </a:stretch>
        </p:blipFill>
        <p:spPr bwMode="auto">
          <a:xfrm>
            <a:off x="0" y="0"/>
            <a:ext cx="9144000" cy="6883560"/>
          </a:xfrm>
          <a:prstGeom prst="rect">
            <a:avLst/>
          </a:prstGeom>
          <a:noFill/>
        </p:spPr>
      </p:pic>
      <p:pic>
        <p:nvPicPr>
          <p:cNvPr id="1032" name="Picture 8" descr="http://www.skatewhat.com/russhowell/ClipArt-Surf-BoyFace-Sunglasses-T.gif"/>
          <p:cNvPicPr>
            <a:picLocks noChangeAspect="1" noChangeArrowheads="1"/>
          </p:cNvPicPr>
          <p:nvPr/>
        </p:nvPicPr>
        <p:blipFill>
          <a:blip r:embed="rId3" cstate="print"/>
          <a:srcRect/>
          <a:stretch>
            <a:fillRect/>
          </a:stretch>
        </p:blipFill>
        <p:spPr bwMode="auto">
          <a:xfrm>
            <a:off x="453802" y="4600574"/>
            <a:ext cx="1885950" cy="2257426"/>
          </a:xfrm>
          <a:prstGeom prst="rect">
            <a:avLst/>
          </a:prstGeom>
          <a:noFill/>
        </p:spPr>
      </p:pic>
      <p:pic>
        <p:nvPicPr>
          <p:cNvPr id="1036" name="Picture 12" descr="http://www.presentermedia.com/files/clipart/00004000/4252/thank_you_image_500_clr.png?animid=4252?ismember=?primaryhue=360?reflect=http://www.presentermedia.com/files/clipart/00004000/4252/thank_you_reflect_500_clr.png?shad=http://www.presentermedia.com/files/clipart/00004000/4252/thank_you_shadow_500_clr.png?userid="/>
          <p:cNvPicPr>
            <a:picLocks noChangeAspect="1" noChangeArrowheads="1"/>
          </p:cNvPicPr>
          <p:nvPr/>
        </p:nvPicPr>
        <p:blipFill>
          <a:blip r:embed="rId4" cstate="print"/>
          <a:srcRect/>
          <a:stretch>
            <a:fillRect/>
          </a:stretch>
        </p:blipFill>
        <p:spPr bwMode="auto">
          <a:xfrm>
            <a:off x="1979712" y="4221088"/>
            <a:ext cx="2878570" cy="1980457"/>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hotos\Meeeeeeeeeeee!!!!!\Image9.jpg"/>
          <p:cNvPicPr>
            <a:picLocks noChangeAspect="1" noChangeArrowheads="1"/>
          </p:cNvPicPr>
          <p:nvPr/>
        </p:nvPicPr>
        <p:blipFill>
          <a:blip r:embed="rId2" cstate="print"/>
          <a:srcRect/>
          <a:stretch>
            <a:fillRect/>
          </a:stretch>
        </p:blipFill>
        <p:spPr bwMode="auto">
          <a:xfrm rot="1493971">
            <a:off x="1040873" y="548680"/>
            <a:ext cx="7007585" cy="56388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rot="217471">
            <a:off x="1441234" y="5863270"/>
            <a:ext cx="4054391" cy="707886"/>
          </a:xfrm>
          <a:prstGeom prst="rect">
            <a:avLst/>
          </a:prstGeom>
          <a:noFill/>
        </p:spPr>
        <p:txBody>
          <a:bodyPr wrap="square" rtlCol="0">
            <a:spAutoFit/>
          </a:bodyPr>
          <a:lstStyle/>
          <a:p>
            <a:r>
              <a:rPr lang="en-US" sz="4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Vatsal Sagparia</a:t>
            </a:r>
            <a:endParaRPr lang="en-IN" sz="4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3"/>
          <p:cNvSpPr/>
          <p:nvPr/>
        </p:nvSpPr>
        <p:spPr>
          <a:xfrm>
            <a:off x="6778766" y="5157192"/>
            <a:ext cx="247375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Made by:</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ndParaRPr>
          </a:p>
        </p:txBody>
      </p:sp>
      <p:sp>
        <p:nvSpPr>
          <p:cNvPr id="5" name="Striped Right Arrow 4"/>
          <p:cNvSpPr/>
          <p:nvPr/>
        </p:nvSpPr>
        <p:spPr>
          <a:xfrm rot="10800000">
            <a:off x="6156176" y="5661248"/>
            <a:ext cx="1728192" cy="1124744"/>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273700" y="2135012"/>
            <a:ext cx="3898695" cy="1695631"/>
          </a:xfrm>
        </p:spPr>
        <p:txBody>
          <a:bodyPr/>
          <a:lstStyle/>
          <a:p>
            <a:pPr algn="l"/>
            <a:r>
              <a:rPr lang="en-US" dirty="0" smtClean="0"/>
              <a:t>Bausch &amp; Lomb</a:t>
            </a:r>
            <a:endParaRPr lang="en-IN" dirty="0"/>
          </a:p>
        </p:txBody>
      </p:sp>
      <p:sp>
        <p:nvSpPr>
          <p:cNvPr id="3" name="Content Placeholder 2"/>
          <p:cNvSpPr>
            <a:spLocks noGrp="1"/>
          </p:cNvSpPr>
          <p:nvPr>
            <p:ph idx="1"/>
          </p:nvPr>
        </p:nvSpPr>
        <p:spPr>
          <a:xfrm rot="900000">
            <a:off x="3181978" y="474211"/>
            <a:ext cx="5233480" cy="6084347"/>
          </a:xfrm>
        </p:spPr>
        <p:txBody>
          <a:bodyPr>
            <a:noAutofit/>
          </a:bodyPr>
          <a:lstStyle/>
          <a:p>
            <a:r>
              <a:rPr lang="en-IN" sz="2000" b="1" dirty="0" smtClean="0"/>
              <a:t>Bausch &amp; Lomb</a:t>
            </a:r>
            <a:r>
              <a:rPr lang="en-IN" sz="2000" dirty="0" smtClean="0"/>
              <a:t>, an American company based in Rochester, New York, is one of the world's leading suppliers of eye health products, such as contact lenses and lens care products today.</a:t>
            </a:r>
          </a:p>
          <a:p>
            <a:r>
              <a:rPr lang="en-IN" sz="2000" dirty="0" smtClean="0"/>
              <a:t>Bausch &amp; Lomb was founded in 1853 by two German immigrants, </a:t>
            </a:r>
            <a:r>
              <a:rPr lang="en-IN" sz="2000" dirty="0" smtClean="0">
                <a:solidFill>
                  <a:srgbClr val="00B0F0"/>
                </a:solidFill>
              </a:rPr>
              <a:t>John Jacob Bausch </a:t>
            </a:r>
            <a:r>
              <a:rPr lang="en-IN" sz="2000" dirty="0" smtClean="0"/>
              <a:t>and</a:t>
            </a:r>
            <a:r>
              <a:rPr lang="en-IN" sz="2000" dirty="0" smtClean="0">
                <a:solidFill>
                  <a:srgbClr val="00B0F0"/>
                </a:solidFill>
              </a:rPr>
              <a:t> Henry C. Lomb</a:t>
            </a:r>
            <a:r>
              <a:rPr lang="en-IN" sz="2000" dirty="0" smtClean="0"/>
              <a:t> in Rochester, New York. </a:t>
            </a:r>
          </a:p>
          <a:p>
            <a:r>
              <a:rPr lang="en-IN" sz="2000" dirty="0" smtClean="0"/>
              <a:t> Bausch a trained optician found his friend, Lomb the financier and partner he needed for a small but ambitious workshop producing monocles</a:t>
            </a:r>
          </a:p>
          <a:p>
            <a:r>
              <a:rPr lang="en-IN" sz="2000" dirty="0" smtClean="0"/>
              <a:t>In 1861, the company manufactured Vulcanite rubber eyeglass frames and other precision vision products</a:t>
            </a:r>
            <a:endParaRPr lang="en-IN" sz="2000" dirty="0"/>
          </a:p>
        </p:txBody>
      </p:sp>
      <p:pic>
        <p:nvPicPr>
          <p:cNvPr id="1026" name="Picture 2" descr="File:Chamberlain.jpg"/>
          <p:cNvPicPr>
            <a:picLocks noChangeAspect="1" noChangeArrowheads="1"/>
          </p:cNvPicPr>
          <p:nvPr/>
        </p:nvPicPr>
        <p:blipFill>
          <a:blip r:embed="rId2" cstate="print"/>
          <a:srcRect l="24439" t="3825" r="20165" b="18409"/>
          <a:stretch>
            <a:fillRect/>
          </a:stretch>
        </p:blipFill>
        <p:spPr bwMode="auto">
          <a:xfrm>
            <a:off x="0" y="0"/>
            <a:ext cx="1403648" cy="2130737"/>
          </a:xfrm>
          <a:prstGeom prst="rect">
            <a:avLst/>
          </a:prstGeom>
          <a:noFill/>
        </p:spPr>
      </p:pic>
      <p:pic>
        <p:nvPicPr>
          <p:cNvPr id="1028" name="Picture 4" descr="http://www.bausch.com/en/Our-Company/About-Bausch-And-Lomb/~/media/Images/Corpcomm/john-bausch-henry-lomb.ashx"/>
          <p:cNvPicPr>
            <a:picLocks noChangeAspect="1" noChangeArrowheads="1"/>
          </p:cNvPicPr>
          <p:nvPr/>
        </p:nvPicPr>
        <p:blipFill>
          <a:blip r:embed="rId3" cstate="print"/>
          <a:srcRect l="7249" t="6936" r="8429"/>
          <a:stretch>
            <a:fillRect/>
          </a:stretch>
        </p:blipFill>
        <p:spPr bwMode="auto">
          <a:xfrm>
            <a:off x="0" y="4925566"/>
            <a:ext cx="2267744" cy="193243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School Work\Enterprise\Ray-Ban\B&amp;L.jpg"/>
          <p:cNvPicPr>
            <a:picLocks noChangeAspect="1" noChangeArrowheads="1"/>
          </p:cNvPicPr>
          <p:nvPr/>
        </p:nvPicPr>
        <p:blipFill>
          <a:blip r:embed="rId2" cstate="print"/>
          <a:srcRect l="3436" t="2541" r="3783" b="2166"/>
          <a:stretch>
            <a:fillRect/>
          </a:stretch>
        </p:blipFill>
        <p:spPr bwMode="auto">
          <a:xfrm>
            <a:off x="2123728" y="260648"/>
            <a:ext cx="4176464" cy="5800644"/>
          </a:xfrm>
          <a:prstGeom prst="rect">
            <a:avLst/>
          </a:prstGeom>
          <a:ln>
            <a:noFill/>
          </a:ln>
          <a:effectLst>
            <a:outerShdw blurRad="152400" dist="317500" dir="5400000" sx="90000" sy="-19000" rotWithShape="0">
              <a:prstClr val="black">
                <a:alpha val="15000"/>
              </a:prstClr>
            </a:outerShdw>
            <a:reflection blurRad="6350" stA="50000" endA="295" endPos="92000" dist="101600" dir="5400000" sy="-100000" algn="bl" rotWithShape="0"/>
            <a:softEdge rad="635000"/>
          </a:effectLst>
          <a:scene3d>
            <a:camera prst="isometricOffAxis1Right"/>
            <a:lightRig rig="threePt" dir="t"/>
          </a:scene3d>
          <a:sp3d>
            <a:bevelT w="139700" prst="cross"/>
          </a:sp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of Ray Ban..</a:t>
            </a:r>
            <a:endParaRPr lang="en-IN" dirty="0"/>
          </a:p>
        </p:txBody>
      </p:sp>
      <p:sp>
        <p:nvSpPr>
          <p:cNvPr id="3" name="Content Placeholder 2"/>
          <p:cNvSpPr>
            <a:spLocks noGrp="1"/>
          </p:cNvSpPr>
          <p:nvPr>
            <p:ph idx="1"/>
          </p:nvPr>
        </p:nvSpPr>
        <p:spPr>
          <a:xfrm rot="900000">
            <a:off x="3169590" y="723838"/>
            <a:ext cx="5348377" cy="6003749"/>
          </a:xfrm>
        </p:spPr>
        <p:txBody>
          <a:bodyPr>
            <a:noAutofit/>
          </a:bodyPr>
          <a:lstStyle/>
          <a:p>
            <a:r>
              <a:rPr lang="en-IN" sz="2200" dirty="0" smtClean="0"/>
              <a:t>The further development of the firm was affected by political events. </a:t>
            </a:r>
          </a:p>
          <a:p>
            <a:r>
              <a:rPr lang="en-IN" sz="2200" dirty="0" smtClean="0"/>
              <a:t>Because of the World Wars and the consequent need for optical instruments such as field glasses, target finders, camera lenses, binocular telescopes, searchlight mirrors, torpedo tube sights and periscopes, the product range could be considerably broadened. </a:t>
            </a:r>
          </a:p>
          <a:p>
            <a:r>
              <a:rPr lang="en-IN" sz="2200" dirty="0" smtClean="0"/>
              <a:t>During this period, military products represented 70% of total production. One of the best-known developments in this period was the world-famous </a:t>
            </a:r>
            <a:r>
              <a:rPr lang="en-IN" sz="2200" dirty="0" smtClean="0">
                <a:solidFill>
                  <a:srgbClr val="00B0F0"/>
                </a:solidFill>
              </a:rPr>
              <a:t>Ray-Ban</a:t>
            </a:r>
            <a:r>
              <a:rPr lang="en-IN" sz="2200" dirty="0" smtClean="0"/>
              <a:t> brand sunglasses, developed for pilots in 1936.</a:t>
            </a:r>
            <a:endParaRPr lang="en-IN" sz="2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chool Work\Enterprise\Ray-Ban\RAY_BAN.jpg"/>
          <p:cNvPicPr>
            <a:picLocks noChangeAspect="1" noChangeArrowheads="1"/>
          </p:cNvPicPr>
          <p:nvPr/>
        </p:nvPicPr>
        <p:blipFill>
          <a:blip r:embed="rId3" cstate="print"/>
          <a:srcRect l="2941"/>
          <a:stretch>
            <a:fillRect/>
          </a:stretch>
        </p:blipFill>
        <p:spPr bwMode="auto">
          <a:xfrm rot="249454">
            <a:off x="2329721" y="142431"/>
            <a:ext cx="4140834" cy="5832869"/>
          </a:xfrm>
          <a:prstGeom prst="rect">
            <a:avLst/>
          </a:prstGeom>
          <a:ln>
            <a:noFill/>
          </a:ln>
          <a:effectLst>
            <a:glow rad="139700">
              <a:schemeClr val="accent3">
                <a:satMod val="175000"/>
                <a:alpha val="40000"/>
              </a:schemeClr>
            </a:glow>
            <a:innerShdw blurRad="63500" dist="50800" dir="2700000">
              <a:prstClr val="black">
                <a:alpha val="50000"/>
              </a:prstClr>
            </a:innerShdw>
            <a:reflection blurRad="6350" stA="50000" endA="295" endPos="92000" dist="101600" dir="5400000" sy="-100000" algn="bl" rotWithShape="0"/>
            <a:softEdge rad="635000"/>
          </a:effectLst>
          <a:scene3d>
            <a:camera prst="isometricOffAxis1Right"/>
            <a:lightRig rig="threePt" dir="t"/>
          </a:scene3d>
          <a:sp3d>
            <a:bevelT prst="angle"/>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900000">
            <a:off x="3627126" y="955163"/>
            <a:ext cx="4872755" cy="5025215"/>
          </a:xfrm>
        </p:spPr>
        <p:txBody>
          <a:bodyPr>
            <a:normAutofit/>
          </a:bodyPr>
          <a:lstStyle/>
          <a:p>
            <a:r>
              <a:rPr lang="en-IN" b="1" dirty="0" smtClean="0"/>
              <a:t>Ray-Ban</a:t>
            </a:r>
            <a:r>
              <a:rPr lang="en-IN" dirty="0" smtClean="0"/>
              <a:t> is an American high end manufacturer of sunglasses, founded in 1937 by Bausch &amp; Lomb</a:t>
            </a:r>
          </a:p>
          <a:p>
            <a:r>
              <a:rPr lang="en-IN" dirty="0" smtClean="0"/>
              <a:t>They were introduced for the United States Army Air Corps. In 1999, Bausch &amp; Lomb sold the brand to the Italian Luxottica Group for a reported $640 million. </a:t>
            </a:r>
          </a:p>
          <a:p>
            <a:endParaRPr lang="en-IN"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4500000">
            <a:off x="885387" y="2312304"/>
            <a:ext cx="3077845" cy="1139530"/>
          </a:xfrm>
        </p:spPr>
        <p:txBody>
          <a:bodyPr>
            <a:normAutofit/>
          </a:bodyPr>
          <a:lstStyle/>
          <a:p>
            <a:r>
              <a:rPr lang="en-US" dirty="0" smtClean="0"/>
              <a:t>Big Idea...</a:t>
            </a:r>
            <a:endParaRPr lang="en-IN" dirty="0"/>
          </a:p>
        </p:txBody>
      </p:sp>
      <p:sp>
        <p:nvSpPr>
          <p:cNvPr id="3" name="Content Placeholder 2"/>
          <p:cNvSpPr>
            <a:spLocks noGrp="1"/>
          </p:cNvSpPr>
          <p:nvPr>
            <p:ph idx="1"/>
          </p:nvPr>
        </p:nvSpPr>
        <p:spPr>
          <a:xfrm rot="900000">
            <a:off x="3134070" y="674442"/>
            <a:ext cx="5303036" cy="6279739"/>
          </a:xfrm>
        </p:spPr>
        <p:txBody>
          <a:bodyPr>
            <a:noAutofit/>
          </a:bodyPr>
          <a:lstStyle/>
          <a:p>
            <a:r>
              <a:rPr lang="en-IN" sz="2000" dirty="0" smtClean="0">
                <a:effectLst/>
              </a:rPr>
              <a:t>Ray-Bans were first created in 1936. </a:t>
            </a:r>
          </a:p>
          <a:p>
            <a:r>
              <a:rPr lang="en-IN" sz="2000" dirty="0" smtClean="0">
                <a:effectLst/>
              </a:rPr>
              <a:t>The idea of Ray Bans began some years earlier when Lieutenant John A. Macready returned from a balloon flying adventure and complained that the sun had permanently damaged his eyes. </a:t>
            </a:r>
          </a:p>
          <a:p>
            <a:r>
              <a:rPr lang="en-IN" sz="2000" dirty="0" smtClean="0">
                <a:effectLst/>
              </a:rPr>
              <a:t>He contacted Bausch &amp; Lomb asking them to create sunglasses that would provide protection and also look elegant.</a:t>
            </a:r>
          </a:p>
          <a:p>
            <a:pPr fontAlgn="base"/>
            <a:r>
              <a:rPr lang="en-IN" sz="2000" dirty="0" smtClean="0"/>
              <a:t>They had the task of creating a lightweight pair of sunglasses that matched the contours of the wearer’s eye sockets, while allowing minimal light to enter during prolonged flight.</a:t>
            </a:r>
          </a:p>
          <a:p>
            <a:r>
              <a:rPr lang="en-IN" sz="2000" dirty="0" smtClean="0">
                <a:effectLst/>
              </a:rPr>
              <a:t>On May 7, 1937, Bausch &amp; Lomb took out the copyright.</a:t>
            </a:r>
          </a:p>
          <a:p>
            <a:endParaRPr lang="en-IN" sz="2000" dirty="0">
              <a:effectLst/>
            </a:endParaRPr>
          </a:p>
        </p:txBody>
      </p:sp>
      <p:pic>
        <p:nvPicPr>
          <p:cNvPr id="1030" name="Picture 6" descr="http://thegentlemanstopcoat.files.wordpress.com/2011/03/mhrb1.jpg?w=590&amp;h=390"/>
          <p:cNvPicPr>
            <a:picLocks noChangeAspect="1" noChangeArrowheads="1"/>
          </p:cNvPicPr>
          <p:nvPr/>
        </p:nvPicPr>
        <p:blipFill>
          <a:blip r:embed="rId2" cstate="print"/>
          <a:srcRect l="6828" t="8051" r="27837"/>
          <a:stretch>
            <a:fillRect/>
          </a:stretch>
        </p:blipFill>
        <p:spPr bwMode="auto">
          <a:xfrm rot="813932">
            <a:off x="224077" y="3584928"/>
            <a:ext cx="2354890" cy="219073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900000">
            <a:off x="3221425" y="722299"/>
            <a:ext cx="5483519" cy="6101610"/>
          </a:xfrm>
        </p:spPr>
        <p:txBody>
          <a:bodyPr>
            <a:noAutofit/>
          </a:bodyPr>
          <a:lstStyle/>
          <a:p>
            <a:r>
              <a:rPr lang="en-IN" sz="2000" dirty="0" smtClean="0"/>
              <a:t>The prototype, known as Anti-Glare, had an extremely light frame weighing 150 grams. </a:t>
            </a:r>
          </a:p>
          <a:p>
            <a:r>
              <a:rPr lang="en-IN" sz="2000" dirty="0" smtClean="0"/>
              <a:t>They were made of gold-plated metal with green lenses made of mineral glass to filter out infrared and ultraviolet rays. </a:t>
            </a:r>
          </a:p>
          <a:p>
            <a:r>
              <a:rPr lang="en-IN" sz="2000" dirty="0" smtClean="0"/>
              <a:t>Pilots in the United States Army Air Corps immediately adopted the sunglasses. The army had intentions to have sunglasses that would protect the soldiers from the rays of the sun but yet still have an elegant look.</a:t>
            </a:r>
          </a:p>
          <a:p>
            <a:r>
              <a:rPr lang="en-IN" sz="2000" dirty="0" smtClean="0"/>
              <a:t>The Ray-Ban Aviator became a well-known style of sunglasses when General Douglas MacArthur landed on the beach in the Philippines in World War II, and photographers snapped several pictures of him wearing them. Ray Bans were quickly seen outside of just the army.</a:t>
            </a:r>
          </a:p>
          <a:p>
            <a:endParaRPr lang="en-IN" sz="2000" dirty="0"/>
          </a:p>
        </p:txBody>
      </p:sp>
      <p:pic>
        <p:nvPicPr>
          <p:cNvPr id="19458" name="Picture 2" descr="http://4.bp.blogspot.com/_QpYlRdjbqIQ/Sh6VWNhHE3I/AAAAAAAAAGI/BEB3coXDfkw/s400/492px-DouglasMacArthur.jpg"/>
          <p:cNvPicPr>
            <a:picLocks noChangeAspect="1" noChangeArrowheads="1"/>
          </p:cNvPicPr>
          <p:nvPr/>
        </p:nvPicPr>
        <p:blipFill>
          <a:blip r:embed="rId2" cstate="print"/>
          <a:srcRect/>
          <a:stretch>
            <a:fillRect/>
          </a:stretch>
        </p:blipFill>
        <p:spPr bwMode="auto">
          <a:xfrm rot="913091">
            <a:off x="142681" y="3843312"/>
            <a:ext cx="2267744" cy="2765541"/>
          </a:xfrm>
          <a:prstGeom prst="rect">
            <a:avLst/>
          </a:prstGeom>
          <a:ln>
            <a:noFill/>
          </a:ln>
          <a:effectLst>
            <a:softEdge rad="112500"/>
          </a:effectLst>
        </p:spPr>
      </p:pic>
      <p:pic>
        <p:nvPicPr>
          <p:cNvPr id="19460" name="Picture 4" descr="http://www.sunglasstradeonline.com/images/large/rayban/%2049Ray-Ban-3025-Gold-Frame-Silver-Lens_02_LRG.jpg"/>
          <p:cNvPicPr>
            <a:picLocks noChangeAspect="1" noChangeArrowheads="1"/>
          </p:cNvPicPr>
          <p:nvPr/>
        </p:nvPicPr>
        <p:blipFill>
          <a:blip r:embed="rId3" cstate="print"/>
          <a:srcRect l="12794" t="14332" r="11607" b="10428"/>
          <a:stretch>
            <a:fillRect/>
          </a:stretch>
        </p:blipFill>
        <p:spPr bwMode="auto">
          <a:xfrm>
            <a:off x="261710" y="1412776"/>
            <a:ext cx="2654106" cy="171496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58197">
            <a:off x="1168197" y="198148"/>
            <a:ext cx="2433219" cy="832535"/>
          </a:xfrm>
        </p:spPr>
        <p:txBody>
          <a:bodyPr/>
          <a:lstStyle/>
          <a:p>
            <a:r>
              <a:rPr lang="en-US" dirty="0" smtClean="0"/>
              <a:t>Growth…</a:t>
            </a:r>
            <a:endParaRPr lang="en-IN" dirty="0"/>
          </a:p>
        </p:txBody>
      </p:sp>
      <p:sp>
        <p:nvSpPr>
          <p:cNvPr id="3" name="Content Placeholder 2"/>
          <p:cNvSpPr>
            <a:spLocks noGrp="1"/>
          </p:cNvSpPr>
          <p:nvPr>
            <p:ph idx="1"/>
          </p:nvPr>
        </p:nvSpPr>
        <p:spPr>
          <a:xfrm rot="900000">
            <a:off x="3180936" y="861095"/>
            <a:ext cx="5443495" cy="6103945"/>
          </a:xfrm>
        </p:spPr>
        <p:txBody>
          <a:bodyPr>
            <a:noAutofit/>
          </a:bodyPr>
          <a:lstStyle/>
          <a:p>
            <a:r>
              <a:rPr lang="en-IN" sz="2200" dirty="0" smtClean="0"/>
              <a:t>Ray Bans quickly gained popularity through other wars and even made a entrance in the movies. </a:t>
            </a:r>
          </a:p>
          <a:p>
            <a:r>
              <a:rPr lang="en-IN" sz="2200" dirty="0" smtClean="0"/>
              <a:t>In 1952, Ray Ban created another style, the Ray Ban Wayfarer. The differences with these sunglasses were the plastic frames.</a:t>
            </a:r>
          </a:p>
          <a:p>
            <a:r>
              <a:rPr lang="en-IN" sz="2200" dirty="0" smtClean="0"/>
              <a:t>This design of the Wayfarer glasses became very popular with the public. The Wayfarer sunglasses were seen on movie stars, TV stars, and musicians. </a:t>
            </a:r>
          </a:p>
          <a:p>
            <a:r>
              <a:rPr lang="en-IN" sz="2200" dirty="0" smtClean="0"/>
              <a:t>Ray Ban still remains a top designer in the sunglasses industry with their constant change in colour, frames, and lenses.</a:t>
            </a:r>
          </a:p>
          <a:p>
            <a:endParaRPr lang="en-IN" sz="2200" dirty="0"/>
          </a:p>
        </p:txBody>
      </p:sp>
      <p:pic>
        <p:nvPicPr>
          <p:cNvPr id="20482" name="Picture 2" descr="http://www.simplysunglasses.com/image.php?type=P&amp;id=3786"/>
          <p:cNvPicPr>
            <a:picLocks noChangeAspect="1" noChangeArrowheads="1"/>
          </p:cNvPicPr>
          <p:nvPr/>
        </p:nvPicPr>
        <p:blipFill>
          <a:blip r:embed="rId2" cstate="print"/>
          <a:srcRect l="3780" t="17640" r="4241" b="16841"/>
          <a:stretch>
            <a:fillRect/>
          </a:stretch>
        </p:blipFill>
        <p:spPr bwMode="auto">
          <a:xfrm rot="843492">
            <a:off x="90946" y="1498148"/>
            <a:ext cx="3215665" cy="1145305"/>
          </a:xfrm>
          <a:prstGeom prst="rect">
            <a:avLst/>
          </a:prstGeom>
          <a:ln>
            <a:noFill/>
          </a:ln>
          <a:effectLst>
            <a:softEdge rad="112500"/>
          </a:effectLst>
        </p:spPr>
      </p:pic>
      <p:pic>
        <p:nvPicPr>
          <p:cNvPr id="5" name="Picture 4" descr="http://www.femalefirst.co.uk/image-library/port/333/t/topgun-glasses.jpg"/>
          <p:cNvPicPr/>
          <p:nvPr/>
        </p:nvPicPr>
        <p:blipFill>
          <a:blip r:embed="rId3" cstate="print"/>
          <a:srcRect/>
          <a:stretch>
            <a:fillRect/>
          </a:stretch>
        </p:blipFill>
        <p:spPr bwMode="auto">
          <a:xfrm rot="671378">
            <a:off x="287750" y="3315067"/>
            <a:ext cx="2105025" cy="317182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Kilter</Template>
  <TotalTime>155</TotalTime>
  <Words>372</Words>
  <Application>Microsoft Office PowerPoint</Application>
  <PresentationFormat>On-screen Show (4:3)</PresentationFormat>
  <Paragraphs>37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Kilter</vt:lpstr>
      <vt:lpstr>Slide 1</vt:lpstr>
      <vt:lpstr>Bausch &amp; Lomb</vt:lpstr>
      <vt:lpstr>Slide 3</vt:lpstr>
      <vt:lpstr>Starting of Ray Ban..</vt:lpstr>
      <vt:lpstr>Slide 5</vt:lpstr>
      <vt:lpstr>Slide 6</vt:lpstr>
      <vt:lpstr>Big Idea...</vt:lpstr>
      <vt:lpstr>Slide 8</vt:lpstr>
      <vt:lpstr>Growth…</vt:lpstr>
      <vt:lpstr>Slide 10</vt:lpstr>
      <vt:lpstr>Slide 11</vt:lpstr>
      <vt:lpstr>Bibliography..</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28</cp:revision>
  <dcterms:created xsi:type="dcterms:W3CDTF">2012-03-24T10:53:21Z</dcterms:created>
  <dcterms:modified xsi:type="dcterms:W3CDTF">2012-03-28T14:02:53Z</dcterms:modified>
</cp:coreProperties>
</file>