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7" r:id="rId6"/>
    <p:sldId id="263" r:id="rId7"/>
    <p:sldId id="264" r:id="rId8"/>
    <p:sldId id="265" r:id="rId9"/>
    <p:sldId id="262" r:id="rId10"/>
    <p:sldId id="257" r:id="rId11"/>
    <p:sldId id="258"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FDD908BD-E007-4801-9E55-F92D653F4EA9}" type="datetimeFigureOut">
              <a:rPr lang="en-IN" smtClean="0"/>
              <a:pPr/>
              <a:t>07-01-2013</a:t>
            </a:fld>
            <a:endParaRPr lang="en-IN"/>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IN"/>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33DC9FCA-EF80-4AA6-9460-3474711ADE80}" type="slidenum">
              <a:rPr lang="en-IN" smtClean="0"/>
              <a:pPr/>
              <a:t>‹#›</a:t>
            </a:fld>
            <a:endParaRPr lang="en-IN"/>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D908BD-E007-4801-9E55-F92D653F4EA9}" type="datetimeFigureOut">
              <a:rPr lang="en-IN" smtClean="0"/>
              <a:pPr/>
              <a:t>07-01-2013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DC9FCA-EF80-4AA6-9460-3474711ADE8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D908BD-E007-4801-9E55-F92D653F4EA9}" type="datetimeFigureOut">
              <a:rPr lang="en-IN" smtClean="0"/>
              <a:pPr/>
              <a:t>07-01-2013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848600" y="533400"/>
            <a:ext cx="762000" cy="609600"/>
          </a:xfrm>
        </p:spPr>
        <p:txBody>
          <a:bodyPr/>
          <a:lstStyle/>
          <a:p>
            <a:fld id="{33DC9FCA-EF80-4AA6-9460-3474711ADE8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DD908BD-E007-4801-9E55-F92D653F4EA9}" type="datetimeFigureOut">
              <a:rPr lang="en-IN" smtClean="0"/>
              <a:pPr/>
              <a:t>07-01-2013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DC9FCA-EF80-4AA6-9460-3474711ADE8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FDD908BD-E007-4801-9E55-F92D653F4EA9}" type="datetimeFigureOut">
              <a:rPr lang="en-IN" smtClean="0"/>
              <a:pPr/>
              <a:t>07-01-2013</a:t>
            </a:fld>
            <a:endParaRPr lang="en-IN"/>
          </a:p>
        </p:txBody>
      </p:sp>
      <p:sp>
        <p:nvSpPr>
          <p:cNvPr id="5" name="Footer Placeholder 4"/>
          <p:cNvSpPr>
            <a:spLocks noGrp="1"/>
          </p:cNvSpPr>
          <p:nvPr>
            <p:ph type="ftr" sz="quarter" idx="11"/>
          </p:nvPr>
        </p:nvSpPr>
        <p:spPr>
          <a:xfrm>
            <a:off x="1892808" y="6556248"/>
            <a:ext cx="1673352" cy="228600"/>
          </a:xfrm>
        </p:spPr>
        <p:txBody>
          <a:bodyPr/>
          <a:lstStyle/>
          <a:p>
            <a:endParaRPr lang="en-IN"/>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33DC9FCA-EF80-4AA6-9460-3474711ADE8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DD908BD-E007-4801-9E55-F92D653F4EA9}" type="datetimeFigureOut">
              <a:rPr lang="en-IN" smtClean="0"/>
              <a:pPr/>
              <a:t>07-01-2013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DC9FCA-EF80-4AA6-9460-3474711ADE8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DD908BD-E007-4801-9E55-F92D653F4EA9}" type="datetimeFigureOut">
              <a:rPr lang="en-IN" smtClean="0"/>
              <a:pPr/>
              <a:t>07-01-2013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3DC9FCA-EF80-4AA6-9460-3474711ADE8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DD908BD-E007-4801-9E55-F92D653F4EA9}" type="datetimeFigureOut">
              <a:rPr lang="en-IN" smtClean="0"/>
              <a:pPr/>
              <a:t>07-01-2013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3DC9FCA-EF80-4AA6-9460-3474711ADE8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FDD908BD-E007-4801-9E55-F92D653F4EA9}" type="datetimeFigureOut">
              <a:rPr lang="en-IN" smtClean="0"/>
              <a:pPr/>
              <a:t>07-01-2013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3DC9FCA-EF80-4AA6-9460-3474711ADE8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908BD-E007-4801-9E55-F92D653F4EA9}" type="datetimeFigureOut">
              <a:rPr lang="en-IN" smtClean="0"/>
              <a:pPr/>
              <a:t>07-01-2013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DC9FCA-EF80-4AA6-9460-3474711ADE8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FDD908BD-E007-4801-9E55-F92D653F4EA9}" type="datetimeFigureOut">
              <a:rPr lang="en-IN" smtClean="0"/>
              <a:pPr/>
              <a:t>07-01-2013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DC9FCA-EF80-4AA6-9460-3474711ADE8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FDD908BD-E007-4801-9E55-F92D653F4EA9}" type="datetimeFigureOut">
              <a:rPr lang="en-IN" smtClean="0"/>
              <a:pPr/>
              <a:t>07-01-2013</a:t>
            </a:fld>
            <a:endParaRPr lang="en-IN"/>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IN"/>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33DC9FCA-EF80-4AA6-9460-3474711ADE8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b="1" dirty="0" smtClean="0">
                <a:effectLst>
                  <a:outerShdw blurRad="38100" dist="38100" dir="2700000" algn="tl">
                    <a:srgbClr val="000000">
                      <a:alpha val="43137"/>
                    </a:srgbClr>
                  </a:outerShdw>
                </a:effectLst>
                <a:latin typeface="Bradley Hand ITC" pitchFamily="66" charset="0"/>
              </a:rPr>
              <a:t>Presentation By : Vatsal</a:t>
            </a:r>
            <a:endParaRPr lang="en-IN" sz="2400" b="1" dirty="0">
              <a:effectLst>
                <a:outerShdw blurRad="38100" dist="38100" dir="2700000" algn="tl">
                  <a:srgbClr val="000000">
                    <a:alpha val="43137"/>
                  </a:srgbClr>
                </a:outerShdw>
              </a:effectLst>
              <a:latin typeface="Bradley Hand ITC" pitchFamily="66" charset="0"/>
            </a:endParaRPr>
          </a:p>
        </p:txBody>
      </p:sp>
      <p:sp>
        <p:nvSpPr>
          <p:cNvPr id="2" name="Title 1"/>
          <p:cNvSpPr>
            <a:spLocks noGrp="1"/>
          </p:cNvSpPr>
          <p:nvPr>
            <p:ph type="ctrTitle"/>
          </p:nvPr>
        </p:nvSpPr>
        <p:spPr/>
        <p:txBody>
          <a:bodyPr/>
          <a:lstStyle/>
          <a:p>
            <a:r>
              <a:rPr lang="en-US" sz="4000" dirty="0" smtClean="0"/>
              <a:t>Silicon Valley of India - Bengaluru</a:t>
            </a:r>
            <a:endParaRPr lang="en-IN" sz="4000" dirty="0"/>
          </a:p>
        </p:txBody>
      </p:sp>
      <p:pic>
        <p:nvPicPr>
          <p:cNvPr id="1026" name="Picture 2" descr="C:\Users\SONY\Downloads\images.jpg"/>
          <p:cNvPicPr>
            <a:picLocks noChangeAspect="1" noChangeArrowheads="1"/>
          </p:cNvPicPr>
          <p:nvPr/>
        </p:nvPicPr>
        <p:blipFill>
          <a:blip r:embed="rId2" cstate="print"/>
          <a:srcRect/>
          <a:stretch>
            <a:fillRect/>
          </a:stretch>
        </p:blipFill>
        <p:spPr bwMode="auto">
          <a:xfrm>
            <a:off x="2195736" y="188640"/>
            <a:ext cx="6480720" cy="4219462"/>
          </a:xfrm>
          <a:prstGeom prst="rect">
            <a:avLst/>
          </a:prstGeom>
          <a:ln>
            <a:noFill/>
          </a:ln>
          <a:effectLst>
            <a:outerShdw blurRad="190500" algn="tl" rotWithShape="0">
              <a:srgbClr val="000000">
                <a:alpha val="70000"/>
              </a:srgbClr>
            </a:outerShdw>
          </a:effec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Increase in IT Companies ….</a:t>
            </a:r>
            <a:endParaRPr lang="en-IN" dirty="0"/>
          </a:p>
        </p:txBody>
      </p:sp>
      <p:sp>
        <p:nvSpPr>
          <p:cNvPr id="3" name="Content Placeholder 2"/>
          <p:cNvSpPr>
            <a:spLocks noGrp="1"/>
          </p:cNvSpPr>
          <p:nvPr>
            <p:ph idx="1"/>
          </p:nvPr>
        </p:nvSpPr>
        <p:spPr/>
        <p:txBody>
          <a:bodyPr/>
          <a:lstStyle/>
          <a:p>
            <a:r>
              <a:rPr lang="en-IN" dirty="0" smtClean="0"/>
              <a:t>Bengaluru is known as the “Silicon Valley of India”,  the number of IT and software companies located in the city are rapidly approaching the number of companies located in Northern California, the original Silicon Valley</a:t>
            </a:r>
          </a:p>
          <a:p>
            <a:r>
              <a:rPr lang="en-IN" dirty="0" smtClean="0"/>
              <a:t>It is growing so rapidly, that it is speculated to surpass the original. “ In the next 15-20 years, Silicon Valley of the US would be left behind by Bangalore”</a:t>
            </a:r>
            <a:endParaRPr lang="en-IN"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India as a Software exporter</a:t>
            </a:r>
            <a:endParaRPr lang="en-IN" sz="4000" dirty="0"/>
          </a:p>
        </p:txBody>
      </p:sp>
      <p:sp>
        <p:nvSpPr>
          <p:cNvPr id="3" name="Content Placeholder 2"/>
          <p:cNvSpPr>
            <a:spLocks noGrp="1"/>
          </p:cNvSpPr>
          <p:nvPr>
            <p:ph idx="1"/>
          </p:nvPr>
        </p:nvSpPr>
        <p:spPr>
          <a:xfrm>
            <a:off x="2367136" y="6348460"/>
            <a:ext cx="6237312" cy="608932"/>
          </a:xfrm>
        </p:spPr>
        <p:txBody>
          <a:bodyPr>
            <a:noAutofit/>
          </a:bodyPr>
          <a:lstStyle/>
          <a:p>
            <a:pPr algn="ctr">
              <a:buNone/>
            </a:pPr>
            <a:r>
              <a:rPr lang="en-IN" sz="2000" b="1" dirty="0" smtClean="0"/>
              <a:t>Software Export as a percentage of India’s Total Export</a:t>
            </a:r>
            <a:endParaRPr lang="en-IN" sz="2000" dirty="0"/>
          </a:p>
        </p:txBody>
      </p:sp>
      <p:pic>
        <p:nvPicPr>
          <p:cNvPr id="2050" name="Picture 2" descr="http://u.jimdo.com/www16/o/s049c843f3703fe64/img/ic62ff705a896501e/1280500156/std/image.jpg"/>
          <p:cNvPicPr>
            <a:picLocks noChangeAspect="1" noChangeArrowheads="1"/>
          </p:cNvPicPr>
          <p:nvPr/>
        </p:nvPicPr>
        <p:blipFill>
          <a:blip r:embed="rId2" cstate="print"/>
          <a:srcRect l="2326" t="3199" r="2326" b="3520"/>
          <a:stretch>
            <a:fillRect/>
          </a:stretch>
        </p:blipFill>
        <p:spPr bwMode="auto">
          <a:xfrm>
            <a:off x="2627784" y="2348880"/>
            <a:ext cx="5904656" cy="3816424"/>
          </a:xfrm>
          <a:prstGeom prst="rect">
            <a:avLst/>
          </a:prstGeom>
          <a:noFill/>
        </p:spPr>
      </p:pic>
      <p:sp>
        <p:nvSpPr>
          <p:cNvPr id="5" name="TextBox 4"/>
          <p:cNvSpPr txBox="1"/>
          <p:nvPr/>
        </p:nvSpPr>
        <p:spPr>
          <a:xfrm>
            <a:off x="4427984" y="6084004"/>
            <a:ext cx="720080" cy="369332"/>
          </a:xfrm>
          <a:prstGeom prst="rect">
            <a:avLst/>
          </a:prstGeom>
          <a:noFill/>
        </p:spPr>
        <p:txBody>
          <a:bodyPr wrap="square" rtlCol="0">
            <a:spAutoFit/>
          </a:bodyPr>
          <a:lstStyle/>
          <a:p>
            <a:r>
              <a:rPr lang="en-US" b="1" dirty="0" smtClean="0"/>
              <a:t>Year</a:t>
            </a:r>
            <a:endParaRPr lang="en-IN" b="1" dirty="0"/>
          </a:p>
        </p:txBody>
      </p:sp>
      <p:sp>
        <p:nvSpPr>
          <p:cNvPr id="6" name="TextBox 5"/>
          <p:cNvSpPr txBox="1"/>
          <p:nvPr/>
        </p:nvSpPr>
        <p:spPr>
          <a:xfrm rot="16200000">
            <a:off x="1588315" y="3892405"/>
            <a:ext cx="1728191" cy="369332"/>
          </a:xfrm>
          <a:prstGeom prst="rect">
            <a:avLst/>
          </a:prstGeom>
          <a:noFill/>
        </p:spPr>
        <p:txBody>
          <a:bodyPr wrap="square" rtlCol="0">
            <a:spAutoFit/>
          </a:bodyPr>
          <a:lstStyle/>
          <a:p>
            <a:r>
              <a:rPr lang="en-US" b="1" dirty="0" smtClean="0"/>
              <a:t>Percentage (%)</a:t>
            </a:r>
            <a:endParaRPr lang="en-IN" b="1"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SONY\Pictures\Desktop Backgrounds\epic-motherboard.jpg"/>
          <p:cNvPicPr>
            <a:picLocks noChangeAspect="1" noChangeArrowheads="1"/>
          </p:cNvPicPr>
          <p:nvPr/>
        </p:nvPicPr>
        <p:blipFill>
          <a:blip r:embed="rId2" cstate="print"/>
          <a:srcRect/>
          <a:stretch>
            <a:fillRect/>
          </a:stretch>
        </p:blipFill>
        <p:spPr bwMode="auto">
          <a:xfrm>
            <a:off x="0" y="0"/>
            <a:ext cx="9172819" cy="6858000"/>
          </a:xfrm>
          <a:prstGeom prst="rect">
            <a:avLst/>
          </a:prstGeom>
          <a:noFill/>
        </p:spPr>
      </p:pic>
      <p:sp>
        <p:nvSpPr>
          <p:cNvPr id="3" name="TextBox 2"/>
          <p:cNvSpPr txBox="1"/>
          <p:nvPr/>
        </p:nvSpPr>
        <p:spPr>
          <a:xfrm>
            <a:off x="4823520" y="5877272"/>
            <a:ext cx="4320480" cy="1015663"/>
          </a:xfrm>
          <a:prstGeom prst="rect">
            <a:avLst/>
          </a:prstGeom>
          <a:noFill/>
        </p:spPr>
        <p:txBody>
          <a:bodyPr wrap="square" rtlCol="0">
            <a:spAutoFit/>
          </a:bodyPr>
          <a:lstStyle/>
          <a:p>
            <a:r>
              <a:rPr lang="en-US" sz="6000" b="1" dirty="0" smtClean="0">
                <a:ln w="18415" cmpd="sng">
                  <a:solidFill>
                    <a:srgbClr val="FFFFFF"/>
                  </a:solidFill>
                  <a:prstDash val="solid"/>
                </a:ln>
                <a:solidFill>
                  <a:schemeClr val="bg2">
                    <a:lumMod val="90000"/>
                  </a:schemeClr>
                </a:solidFill>
                <a:effectLst>
                  <a:outerShdw blurRad="63500" dir="3600000" algn="tl" rotWithShape="0">
                    <a:srgbClr val="000000">
                      <a:alpha val="70000"/>
                    </a:srgbClr>
                  </a:outerShdw>
                </a:effectLst>
                <a:latin typeface="Bradley Hand ITC" pitchFamily="66" charset="0"/>
              </a:rPr>
              <a:t>Thank You!</a:t>
            </a:r>
            <a:endParaRPr lang="en-IN" sz="6000" b="1" dirty="0">
              <a:ln w="18415" cmpd="sng">
                <a:solidFill>
                  <a:srgbClr val="FFFFFF"/>
                </a:solidFill>
                <a:prstDash val="solid"/>
              </a:ln>
              <a:solidFill>
                <a:schemeClr val="bg2">
                  <a:lumMod val="90000"/>
                </a:schemeClr>
              </a:solidFill>
              <a:effectLst>
                <a:outerShdw blurRad="63500" dir="3600000" algn="tl" rotWithShape="0">
                  <a:srgbClr val="000000">
                    <a:alpha val="70000"/>
                  </a:srgbClr>
                </a:outerShdw>
              </a:effectLst>
              <a:latin typeface="Bradley Hand ITC" pitchFamily="66"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idx="1"/>
          </p:nvPr>
        </p:nvSpPr>
        <p:spPr>
          <a:xfrm>
            <a:off x="2123728" y="2060848"/>
            <a:ext cx="6840760" cy="4536504"/>
          </a:xfrm>
        </p:spPr>
        <p:txBody>
          <a:bodyPr>
            <a:noAutofit/>
          </a:bodyPr>
          <a:lstStyle/>
          <a:p>
            <a:r>
              <a:rPr lang="en-IN" sz="1900" dirty="0" smtClean="0"/>
              <a:t>The </a:t>
            </a:r>
            <a:r>
              <a:rPr lang="en-IN" sz="1900" b="1" dirty="0" smtClean="0"/>
              <a:t>Silicon Valley of India</a:t>
            </a:r>
            <a:r>
              <a:rPr lang="en-IN" sz="1900" dirty="0" smtClean="0"/>
              <a:t> is a nickname of the Indian city of Bangalore. As Bangalore is on the Mysore Plateau, the area is also sometimes referred to as "Silicon Plateau"</a:t>
            </a:r>
          </a:p>
          <a:p>
            <a:r>
              <a:rPr lang="en-IN" sz="1900" dirty="0" smtClean="0"/>
              <a:t>The name signifies Bangalore's status as a hub for information technology (IT) companies in India and is a comparative reference to the original Silicon Valley, based around Santa Clara Valley, California, a major hub for IT companies in the United States</a:t>
            </a:r>
          </a:p>
          <a:p>
            <a:r>
              <a:rPr lang="en-IN" sz="1900" dirty="0" smtClean="0"/>
              <a:t>One of the earliest mentions of this nickname occurred in late 1980s in the </a:t>
            </a:r>
            <a:r>
              <a:rPr lang="en-IN" sz="1900" i="1" dirty="0" smtClean="0"/>
              <a:t>Indian Express</a:t>
            </a:r>
            <a:r>
              <a:rPr lang="en-IN" sz="1900" dirty="0" smtClean="0"/>
              <a:t>. The more prevalent application of the nickname Bangalore began in the 1990s based on a concentration of firms specialising in Research and Development (R&amp;D), electronics and software production.</a:t>
            </a:r>
            <a:endParaRPr lang="en-IN" sz="1900" dirty="0"/>
          </a:p>
        </p:txBody>
      </p:sp>
      <p:pic>
        <p:nvPicPr>
          <p:cNvPr id="22529" name="Picture 1" descr="C:\Users\SONY\Downloads\2620_yahoo-offices-in-bangalore.jpg"/>
          <p:cNvPicPr>
            <a:picLocks noChangeAspect="1" noChangeArrowheads="1"/>
          </p:cNvPicPr>
          <p:nvPr/>
        </p:nvPicPr>
        <p:blipFill>
          <a:blip r:embed="rId2" cstate="print"/>
          <a:srcRect/>
          <a:stretch>
            <a:fillRect/>
          </a:stretch>
        </p:blipFill>
        <p:spPr bwMode="auto">
          <a:xfrm>
            <a:off x="0" y="0"/>
            <a:ext cx="3094366" cy="206084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History behind India’s Silicon Valley…</a:t>
            </a:r>
            <a:endParaRPr lang="en-IN" dirty="0"/>
          </a:p>
        </p:txBody>
      </p:sp>
      <p:sp>
        <p:nvSpPr>
          <p:cNvPr id="3" name="Content Placeholder 2"/>
          <p:cNvSpPr>
            <a:spLocks noGrp="1"/>
          </p:cNvSpPr>
          <p:nvPr>
            <p:ph idx="1"/>
          </p:nvPr>
        </p:nvSpPr>
        <p:spPr>
          <a:xfrm>
            <a:off x="1979712" y="1916832"/>
            <a:ext cx="6984776" cy="4752528"/>
          </a:xfrm>
        </p:spPr>
        <p:txBody>
          <a:bodyPr>
            <a:noAutofit/>
          </a:bodyPr>
          <a:lstStyle/>
          <a:p>
            <a:r>
              <a:rPr lang="en-IN" sz="1950" dirty="0" smtClean="0"/>
              <a:t>The Electronics City was the innovation of R. K. Baliga. He was the first Chairman and Managing Director of Karnataka State Electronics Development Corporation (in 1976 the government agency was created to expand the electronics industry in the state of Karnataka)</a:t>
            </a:r>
          </a:p>
          <a:p>
            <a:r>
              <a:rPr lang="en-IN" sz="1950" dirty="0" smtClean="0"/>
              <a:t>Baliga proposed the concept of developing the electronic city in the 1970s. The agency purchased 335 acres of land for its Electronics City project, which was meant to establish an industrial park in Bangalore</a:t>
            </a:r>
          </a:p>
          <a:p>
            <a:r>
              <a:rPr lang="en-IN" sz="1950" dirty="0" smtClean="0"/>
              <a:t>Notwithstanding complaints by the industrial park's residents on the condition of the roads, power and water availability, KEONICS (Karnataka State Electronics Development Corporation Limited) claimed initially that the title of </a:t>
            </a:r>
            <a:r>
              <a:rPr lang="en-IN" sz="1950" i="1" dirty="0" smtClean="0"/>
              <a:t>Silicon Valley of India</a:t>
            </a:r>
            <a:r>
              <a:rPr lang="en-IN" sz="1950" dirty="0" smtClean="0"/>
              <a:t> belonged to the city's Electronics City campus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a:xfrm>
            <a:off x="2051720" y="1988840"/>
            <a:ext cx="6840760" cy="4752528"/>
          </a:xfrm>
        </p:spPr>
        <p:txBody>
          <a:bodyPr>
            <a:noAutofit/>
          </a:bodyPr>
          <a:lstStyle/>
          <a:p>
            <a:r>
              <a:rPr lang="en-IN" sz="2000" dirty="0" smtClean="0"/>
              <a:t>The publication also published interviews with IT industry professionals on the state of the IT industry in Bangalore and their perceptions of what lay ahead in the future saying to grow into a high technology hub, similar to Silicon Valley (approved by USAID).</a:t>
            </a:r>
          </a:p>
          <a:p>
            <a:r>
              <a:rPr lang="en-IN" sz="2000" dirty="0" smtClean="0"/>
              <a:t>Bangalore's IT industry grew during this period with the establishment of local and foreign IT companies. In 2001, </a:t>
            </a:r>
            <a:r>
              <a:rPr lang="en-IN" sz="2000" i="1" dirty="0" smtClean="0"/>
              <a:t>Business Week</a:t>
            </a:r>
            <a:r>
              <a:rPr lang="en-IN" sz="2000" dirty="0" smtClean="0"/>
              <a:t> published an article entitled "India's Silicon Valley" which traced the growth of the IT industry in India and particularly in Bangalore.</a:t>
            </a:r>
          </a:p>
          <a:p>
            <a:r>
              <a:rPr lang="en-IN" sz="2000" dirty="0" smtClean="0"/>
              <a:t>The use of the term "Silicon Valley of India" to refer to Bangalore grew in local media and as time progressed, in international media too.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Bengaluru?</a:t>
            </a:r>
            <a:endParaRPr lang="en-IN" dirty="0"/>
          </a:p>
        </p:txBody>
      </p:sp>
      <p:sp>
        <p:nvSpPr>
          <p:cNvPr id="3" name="Content Placeholder 2"/>
          <p:cNvSpPr>
            <a:spLocks noGrp="1"/>
          </p:cNvSpPr>
          <p:nvPr>
            <p:ph idx="1"/>
          </p:nvPr>
        </p:nvSpPr>
        <p:spPr/>
        <p:txBody>
          <a:bodyPr/>
          <a:lstStyle/>
          <a:p>
            <a:r>
              <a:rPr lang="en-US" dirty="0" smtClean="0"/>
              <a:t>India is the largest hub for English – Speaking IT professionals</a:t>
            </a:r>
          </a:p>
          <a:p>
            <a:r>
              <a:rPr lang="en-US" dirty="0" smtClean="0"/>
              <a:t>Any Corporation or firm would find easy to hire any IT professional in Bengaluru so easy as it has a pool of IT professionals</a:t>
            </a:r>
          </a:p>
          <a:p>
            <a:r>
              <a:rPr lang="en-US" dirty="0" smtClean="0"/>
              <a:t>R.K. Baliga was appointed to set the electric city and Government investment was available</a:t>
            </a:r>
          </a:p>
          <a:p>
            <a:r>
              <a:rPr lang="en-US" dirty="0" smtClean="0"/>
              <a:t>Bengaluru has the best climatic conditions (</a:t>
            </a:r>
            <a:r>
              <a:rPr lang="en-US" smtClean="0"/>
              <a:t>pleasant atmosphere)</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28600"/>
            <a:ext cx="6419056" cy="1143000"/>
          </a:xfrm>
        </p:spPr>
        <p:txBody>
          <a:bodyPr>
            <a:normAutofit fontScale="90000"/>
          </a:bodyPr>
          <a:lstStyle/>
          <a:p>
            <a:r>
              <a:rPr lang="en-US" dirty="0" smtClean="0"/>
              <a:t>Technology &amp; </a:t>
            </a:r>
            <a:br>
              <a:rPr lang="en-US" dirty="0" smtClean="0"/>
            </a:br>
            <a:r>
              <a:rPr lang="en-US" dirty="0" smtClean="0"/>
              <a:t>IT Industries</a:t>
            </a:r>
            <a:endParaRPr lang="en-IN" dirty="0"/>
          </a:p>
        </p:txBody>
      </p:sp>
      <p:sp>
        <p:nvSpPr>
          <p:cNvPr id="3" name="Content Placeholder 2"/>
          <p:cNvSpPr>
            <a:spLocks noGrp="1"/>
          </p:cNvSpPr>
          <p:nvPr>
            <p:ph idx="1"/>
          </p:nvPr>
        </p:nvSpPr>
        <p:spPr>
          <a:xfrm>
            <a:off x="1907704" y="1772816"/>
            <a:ext cx="6480720" cy="4248472"/>
          </a:xfrm>
        </p:spPr>
        <p:txBody>
          <a:bodyPr>
            <a:noAutofit/>
          </a:bodyPr>
          <a:lstStyle/>
          <a:p>
            <a:r>
              <a:rPr lang="en-IN" sz="2000" dirty="0" smtClean="0"/>
              <a:t>Bangalore is called the 'Silicon Valley of India' due to the large number of information technology companies located there. Many multinational corporations, especially computer hardware and software giants, have operations in Bangalore.</a:t>
            </a:r>
          </a:p>
          <a:p>
            <a:r>
              <a:rPr lang="en-IN" sz="2000" dirty="0" smtClean="0"/>
              <a:t>Bangalore's IT industry is divided into two main "clusters” - Electronics City and Whitefield. New clusters in Bellandur and Challaghatta have emerged in the last few years along the Outer and Inner Ring Roads.</a:t>
            </a:r>
          </a:p>
          <a:p>
            <a:endParaRPr lang="en-IN" sz="2000" dirty="0" smtClean="0"/>
          </a:p>
          <a:p>
            <a:endParaRPr lang="en-IN" sz="2000" dirty="0"/>
          </a:p>
        </p:txBody>
      </p:sp>
      <p:pic>
        <p:nvPicPr>
          <p:cNvPr id="4" name="Picture 2" descr="http://upload.wikimedia.org/wikipedia/en/thumb/7/76/Iflex51.JPG/220px-Iflex51.JPG"/>
          <p:cNvPicPr>
            <a:picLocks noChangeAspect="1" noChangeArrowheads="1"/>
          </p:cNvPicPr>
          <p:nvPr/>
        </p:nvPicPr>
        <p:blipFill>
          <a:blip r:embed="rId2" cstate="print"/>
          <a:srcRect/>
          <a:stretch>
            <a:fillRect/>
          </a:stretch>
        </p:blipFill>
        <p:spPr bwMode="auto">
          <a:xfrm>
            <a:off x="1403648" y="4841776"/>
            <a:ext cx="2688297" cy="2016224"/>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4067944" y="6300609"/>
            <a:ext cx="5004048" cy="584775"/>
          </a:xfrm>
          <a:prstGeom prst="rect">
            <a:avLst/>
          </a:prstGeom>
          <a:noFill/>
        </p:spPr>
        <p:txBody>
          <a:bodyPr wrap="square" rtlCol="0">
            <a:spAutoFit/>
          </a:bodyPr>
          <a:lstStyle/>
          <a:p>
            <a:r>
              <a:rPr lang="en-IN" sz="1600" u="sng" dirty="0"/>
              <a:t>Office of Oracle (formerly </a:t>
            </a:r>
            <a:r>
              <a:rPr lang="en-IN" sz="1600" u="sng" dirty="0" err="1"/>
              <a:t>i</a:t>
            </a:r>
            <a:r>
              <a:rPr lang="en-IN" sz="1600" u="sng" dirty="0" smtClean="0"/>
              <a:t>-flex Solutions</a:t>
            </a:r>
            <a:r>
              <a:rPr lang="en-IN" sz="1600" u="sng" dirty="0"/>
              <a:t>) at </a:t>
            </a:r>
            <a:r>
              <a:rPr lang="en-IN" sz="1600" u="sng" dirty="0" smtClean="0"/>
              <a:t>Bagmane </a:t>
            </a:r>
            <a:r>
              <a:rPr lang="en-IN" sz="1600" u="sng" dirty="0"/>
              <a:t>Tech </a:t>
            </a:r>
            <a:r>
              <a:rPr lang="en-IN" sz="1600" u="sng" dirty="0" smtClean="0"/>
              <a:t>Park Bangalore</a:t>
            </a:r>
            <a:endParaRPr lang="en-IN" sz="1600" u="sng"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 Tech Industries</a:t>
            </a:r>
            <a:endParaRPr lang="en-IN" dirty="0"/>
          </a:p>
        </p:txBody>
      </p:sp>
      <p:sp>
        <p:nvSpPr>
          <p:cNvPr id="3" name="Content Placeholder 2"/>
          <p:cNvSpPr>
            <a:spLocks noGrp="1"/>
          </p:cNvSpPr>
          <p:nvPr>
            <p:ph idx="1"/>
          </p:nvPr>
        </p:nvSpPr>
        <p:spPr>
          <a:xfrm>
            <a:off x="1979712" y="1772816"/>
            <a:ext cx="6624736" cy="3384376"/>
          </a:xfrm>
        </p:spPr>
        <p:txBody>
          <a:bodyPr>
            <a:normAutofit/>
          </a:bodyPr>
          <a:lstStyle/>
          <a:p>
            <a:r>
              <a:rPr lang="en-IN" sz="2400" b="1" dirty="0" smtClean="0"/>
              <a:t>Electronics City</a:t>
            </a:r>
            <a:r>
              <a:rPr lang="en-IN" sz="2000" dirty="0" smtClean="0"/>
              <a:t>, located in the southern outskirts of Bangalore, is an industrial park spread over 330 acres (1.3 km</a:t>
            </a:r>
            <a:r>
              <a:rPr lang="en-IN" sz="2000" baseline="30000" dirty="0" smtClean="0"/>
              <a:t>2</a:t>
            </a:r>
            <a:r>
              <a:rPr lang="en-IN" sz="2000" dirty="0" smtClean="0"/>
              <a:t>). Electronics City was formed in 1978</a:t>
            </a:r>
          </a:p>
          <a:p>
            <a:r>
              <a:rPr lang="en-IN" sz="2000" dirty="0" smtClean="0"/>
              <a:t>Some of the high tech firms headquartered in Electronic City are 3M, Hewlett Packard, Siemens, Infosys and Wipro</a:t>
            </a:r>
          </a:p>
          <a:p>
            <a:r>
              <a:rPr lang="en-IN" sz="2000" dirty="0" smtClean="0"/>
              <a:t>The Software Technology Parks of India, Bangalore (STPI) was started at Electronics City in 1991 by the Ministry of Information Technology.</a:t>
            </a:r>
          </a:p>
          <a:p>
            <a:endParaRPr lang="en-IN" sz="2000" dirty="0"/>
          </a:p>
        </p:txBody>
      </p:sp>
      <p:pic>
        <p:nvPicPr>
          <p:cNvPr id="17410" name="Picture 2" descr="http://upload.wikimedia.org/wikipedia/commons/thumb/4/47/BangaloreInfosys.jpg/220px-BangaloreInfosys.jpg"/>
          <p:cNvPicPr>
            <a:picLocks noChangeAspect="1" noChangeArrowheads="1"/>
          </p:cNvPicPr>
          <p:nvPr/>
        </p:nvPicPr>
        <p:blipFill>
          <a:blip r:embed="rId2" cstate="print"/>
          <a:srcRect/>
          <a:stretch>
            <a:fillRect/>
          </a:stretch>
        </p:blipFill>
        <p:spPr bwMode="auto">
          <a:xfrm>
            <a:off x="6012161" y="4509118"/>
            <a:ext cx="3131840" cy="234888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835696" y="6167045"/>
            <a:ext cx="4392488" cy="646331"/>
          </a:xfrm>
          <a:prstGeom prst="rect">
            <a:avLst/>
          </a:prstGeom>
          <a:noFill/>
        </p:spPr>
        <p:txBody>
          <a:bodyPr wrap="square" rtlCol="0">
            <a:spAutoFit/>
          </a:bodyPr>
          <a:lstStyle/>
          <a:p>
            <a:r>
              <a:rPr lang="en-IN" u="sng" dirty="0"/>
              <a:t>The headquarters of Infosys, India's second largest IT company, is located in Bangalore</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 Tech Industries</a:t>
            </a:r>
            <a:endParaRPr lang="en-IN" dirty="0"/>
          </a:p>
        </p:txBody>
      </p:sp>
      <p:sp>
        <p:nvSpPr>
          <p:cNvPr id="3" name="Content Placeholder 2"/>
          <p:cNvSpPr>
            <a:spLocks noGrp="1"/>
          </p:cNvSpPr>
          <p:nvPr>
            <p:ph idx="1"/>
          </p:nvPr>
        </p:nvSpPr>
        <p:spPr>
          <a:xfrm>
            <a:off x="1835696" y="1700808"/>
            <a:ext cx="7308304" cy="5157192"/>
          </a:xfrm>
        </p:spPr>
        <p:txBody>
          <a:bodyPr>
            <a:normAutofit lnSpcReduction="10000"/>
          </a:bodyPr>
          <a:lstStyle/>
          <a:p>
            <a:r>
              <a:rPr lang="en-IN" sz="2400" b="1" dirty="0" smtClean="0"/>
              <a:t>Whitefield</a:t>
            </a:r>
            <a:r>
              <a:rPr lang="en-IN" sz="2000" dirty="0" smtClean="0"/>
              <a:t> </a:t>
            </a:r>
            <a:r>
              <a:rPr lang="en-IN" sz="1900" dirty="0" smtClean="0"/>
              <a:t>cluster is home to the </a:t>
            </a:r>
            <a:r>
              <a:rPr lang="en-IN" sz="1900" b="1" dirty="0" smtClean="0"/>
              <a:t>International Tech Park Bangalore</a:t>
            </a:r>
            <a:r>
              <a:rPr lang="en-IN" sz="1900" dirty="0" smtClean="0"/>
              <a:t>. It was created as a result of a joint venture between India and Singapore in January 1994</a:t>
            </a:r>
          </a:p>
          <a:p>
            <a:r>
              <a:rPr lang="en-IN" sz="1900" dirty="0" smtClean="0"/>
              <a:t>It is a large facility, comprising 8 buildings—</a:t>
            </a:r>
            <a:r>
              <a:rPr lang="en-IN" sz="1900" i="1" dirty="0" smtClean="0"/>
              <a:t>Discoverer</a:t>
            </a:r>
            <a:r>
              <a:rPr lang="en-IN" sz="1900" dirty="0" smtClean="0"/>
              <a:t>, </a:t>
            </a:r>
            <a:r>
              <a:rPr lang="en-IN" sz="1900" i="1" dirty="0" smtClean="0"/>
              <a:t>Innovator</a:t>
            </a:r>
            <a:r>
              <a:rPr lang="en-IN" sz="1900" dirty="0" smtClean="0"/>
              <a:t>, </a:t>
            </a:r>
            <a:r>
              <a:rPr lang="en-IN" sz="1900" i="1" dirty="0" smtClean="0"/>
              <a:t>Creator</a:t>
            </a:r>
            <a:r>
              <a:rPr lang="en-IN" sz="1900" dirty="0" smtClean="0"/>
              <a:t>, </a:t>
            </a:r>
            <a:r>
              <a:rPr lang="en-IN" sz="1900" i="1" dirty="0" smtClean="0"/>
              <a:t>Explorer</a:t>
            </a:r>
            <a:r>
              <a:rPr lang="en-IN" sz="1900" dirty="0" smtClean="0"/>
              <a:t>, </a:t>
            </a:r>
            <a:r>
              <a:rPr lang="en-IN" sz="1900" i="1" dirty="0" smtClean="0"/>
              <a:t>Inventor</a:t>
            </a:r>
            <a:r>
              <a:rPr lang="en-IN" sz="1900" dirty="0" smtClean="0"/>
              <a:t>, </a:t>
            </a:r>
            <a:r>
              <a:rPr lang="en-IN" sz="1900" i="1" dirty="0" smtClean="0"/>
              <a:t>Navigator</a:t>
            </a:r>
            <a:r>
              <a:rPr lang="en-IN" sz="1900" dirty="0" smtClean="0"/>
              <a:t> and </a:t>
            </a:r>
            <a:r>
              <a:rPr lang="en-IN" sz="1900" i="1" dirty="0" smtClean="0"/>
              <a:t>Voyager</a:t>
            </a:r>
            <a:r>
              <a:rPr lang="en-IN" sz="1900" dirty="0" smtClean="0"/>
              <a:t>. The ninth building which is under construction will be called "</a:t>
            </a:r>
            <a:r>
              <a:rPr lang="en-IN" sz="1900" dirty="0" err="1" smtClean="0"/>
              <a:t>Avaitor</a:t>
            </a:r>
            <a:r>
              <a:rPr lang="en-IN" sz="1900" dirty="0" smtClean="0"/>
              <a:t>“</a:t>
            </a:r>
          </a:p>
          <a:p>
            <a:r>
              <a:rPr lang="en-IN" sz="1900" b="1" dirty="0" smtClean="0"/>
              <a:t>The Export Promotion Industrial Park Zone (EPIP)</a:t>
            </a:r>
            <a:r>
              <a:rPr lang="en-IN" sz="1900" dirty="0" smtClean="0"/>
              <a:t> in Whitefield provides campus facilities for SAP, iGATE, Dell, TCS, Unisys, Delphi, </a:t>
            </a:r>
            <a:r>
              <a:rPr lang="en-IN" sz="1900" dirty="0" err="1" smtClean="0"/>
              <a:t>Huawei</a:t>
            </a:r>
            <a:r>
              <a:rPr lang="en-IN" sz="1900" dirty="0" smtClean="0"/>
              <a:t>, Oracle, Perot Systems. Captive centres of Tesco, Shell, Aviva, GM, Schneider Electric, GE, Goodrich / UTC aerospace and Daimler Chrysler, Symphony </a:t>
            </a:r>
            <a:r>
              <a:rPr lang="en-IN" sz="1900" dirty="0" err="1" smtClean="0"/>
              <a:t>Teleca</a:t>
            </a:r>
            <a:r>
              <a:rPr lang="en-IN" sz="1900" dirty="0" smtClean="0"/>
              <a:t> Corp and </a:t>
            </a:r>
            <a:r>
              <a:rPr lang="en-IN" sz="1900" dirty="0" err="1" smtClean="0"/>
              <a:t>Tangoe</a:t>
            </a:r>
            <a:r>
              <a:rPr lang="en-IN" sz="1900" dirty="0" smtClean="0"/>
              <a:t> are also located in Whitefield.</a:t>
            </a:r>
          </a:p>
          <a:p>
            <a:r>
              <a:rPr lang="en-US" sz="1900" dirty="0" smtClean="0"/>
              <a:t>And there are many other IT parks located in Ring Road, C.V. Raman Nagar of Bengaluru…</a:t>
            </a:r>
            <a:endParaRPr lang="en-IN" sz="1900"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Economy</a:t>
            </a:r>
            <a:endParaRPr lang="en-IN" dirty="0"/>
          </a:p>
        </p:txBody>
      </p:sp>
      <p:sp>
        <p:nvSpPr>
          <p:cNvPr id="3" name="Content Placeholder 2"/>
          <p:cNvSpPr>
            <a:spLocks noGrp="1"/>
          </p:cNvSpPr>
          <p:nvPr>
            <p:ph idx="1"/>
          </p:nvPr>
        </p:nvSpPr>
        <p:spPr>
          <a:xfrm>
            <a:off x="2123728" y="1916832"/>
            <a:ext cx="6840760" cy="4752528"/>
          </a:xfrm>
        </p:spPr>
        <p:txBody>
          <a:bodyPr>
            <a:noAutofit/>
          </a:bodyPr>
          <a:lstStyle/>
          <a:p>
            <a:r>
              <a:rPr lang="en-IN" sz="1800" dirty="0" smtClean="0"/>
              <a:t>The </a:t>
            </a:r>
            <a:r>
              <a:rPr lang="en-IN" sz="1800" b="1" dirty="0" smtClean="0"/>
              <a:t>Economy of Bangalore</a:t>
            </a:r>
            <a:r>
              <a:rPr lang="en-IN" sz="1800" dirty="0" smtClean="0"/>
              <a:t> is an important part of the economy of India as a whole</a:t>
            </a:r>
          </a:p>
          <a:p>
            <a:r>
              <a:rPr lang="en-IN" sz="1800" dirty="0" smtClean="0"/>
              <a:t>The establishment and success of high technology firms in Bangalore has led to the growth of Information Technology (IT) in India. IT firms in Bangalore employ about 35% of India's pool of 10 </a:t>
            </a:r>
            <a:r>
              <a:rPr lang="en-IN" sz="1800" dirty="0" err="1" smtClean="0"/>
              <a:t>lakh</a:t>
            </a:r>
            <a:r>
              <a:rPr lang="en-IN" sz="1800" dirty="0" smtClean="0"/>
              <a:t> (1 million) IT professionals and account for the highest IT-related exports in the country</a:t>
            </a:r>
          </a:p>
          <a:p>
            <a:r>
              <a:rPr lang="en-IN" sz="1800" dirty="0" smtClean="0"/>
              <a:t>The city's income gross domestic product in 2004-05 was valued at INR 433.8 billion</a:t>
            </a:r>
          </a:p>
          <a:p>
            <a:r>
              <a:rPr lang="en-IN" sz="1800" dirty="0" smtClean="0"/>
              <a:t>One of the important factors stimulating Bangalore's growth was heavy central government investment in Bangalore's public sector industries. This led to the concentration of technical and scientific navigator in Bangalore, and is a factor in leading the "IT revolution" in Bangalore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od">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Theme_Mod_theme</Template>
  <TotalTime>270</TotalTime>
  <Words>319</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vt:lpstr>
      <vt:lpstr>Silicon Valley of India - Bengaluru</vt:lpstr>
      <vt:lpstr>Introduction</vt:lpstr>
      <vt:lpstr>The History behind India’s Silicon Valley…</vt:lpstr>
      <vt:lpstr>Cont…</vt:lpstr>
      <vt:lpstr>Why Bengaluru?</vt:lpstr>
      <vt:lpstr>Technology &amp;  IT Industries</vt:lpstr>
      <vt:lpstr>High – Tech Industries</vt:lpstr>
      <vt:lpstr>High – Tech Industries</vt:lpstr>
      <vt:lpstr>Economy</vt:lpstr>
      <vt:lpstr>The Increase in IT Companies ….</vt:lpstr>
      <vt:lpstr>India as a Software exporter</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Silicon Valley of India - Bengaluru</dc:title>
  <dc:creator>SONY</dc:creator>
  <cp:lastModifiedBy>SONY</cp:lastModifiedBy>
  <cp:revision>30</cp:revision>
  <dcterms:created xsi:type="dcterms:W3CDTF">2013-01-06T10:14:45Z</dcterms:created>
  <dcterms:modified xsi:type="dcterms:W3CDTF">2013-01-07T16:31:32Z</dcterms:modified>
</cp:coreProperties>
</file>