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60" r:id="rId5"/>
    <p:sldId id="257" r:id="rId6"/>
    <p:sldId id="258" r:id="rId7"/>
    <p:sldId id="259" r:id="rId8"/>
    <p:sldId id="279" r:id="rId9"/>
    <p:sldId id="266" r:id="rId10"/>
    <p:sldId id="276" r:id="rId11"/>
    <p:sldId id="274" r:id="rId12"/>
    <p:sldId id="275" r:id="rId13"/>
    <p:sldId id="280" r:id="rId14"/>
    <p:sldId id="261" r:id="rId15"/>
    <p:sldId id="269" r:id="rId16"/>
    <p:sldId id="267" r:id="rId17"/>
    <p:sldId id="270" r:id="rId18"/>
    <p:sldId id="271" r:id="rId19"/>
    <p:sldId id="265" r:id="rId20"/>
    <p:sldId id="277" r:id="rId21"/>
    <p:sldId id="278" r:id="rId22"/>
    <p:sldId id="27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p:scale>
          <a:sx n="70" d="100"/>
          <a:sy n="70" d="100"/>
        </p:scale>
        <p:origin x="-136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extLst>
              <a:ext uri="{28A0092B-C50C-407E-A947-70E740481C1C}">
                <a14:useLocalDpi xmlns="" xmlns:a14="http://schemas.microsoft.com/office/drawing/2010/main" val="0"/>
              </a:ext>
            </a:extLst>
          </a:blip>
          <a:srcRect l="43431" t="21353" b="20413"/>
          <a:stretch>
            <a:fillRect/>
          </a:stretch>
        </p:blipFill>
        <p:spPr bwMode="auto">
          <a:xfrm>
            <a:off x="0" y="0"/>
            <a:ext cx="36718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smtClean="0"/>
            </a:lvl1pPr>
          </a:lstStyle>
          <a:p>
            <a:pPr>
              <a:defRPr/>
            </a:pPr>
            <a:fld id="{8D370D52-3003-4322-819D-550E6E0D7D66}" type="datetimeFigureOut">
              <a:rPr lang="en-IN"/>
              <a:pPr>
                <a:defRPr/>
              </a:pPr>
              <a:t>17-02-2012</a:t>
            </a:fld>
            <a:endParaRPr lang="en-IN"/>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IN"/>
          </a:p>
        </p:txBody>
      </p:sp>
      <p:sp>
        <p:nvSpPr>
          <p:cNvPr id="7" name="Slide Number Placeholder 5"/>
          <p:cNvSpPr>
            <a:spLocks noGrp="1"/>
          </p:cNvSpPr>
          <p:nvPr>
            <p:ph type="sldNum" sz="quarter" idx="12"/>
          </p:nvPr>
        </p:nvSpPr>
        <p:spPr>
          <a:xfrm>
            <a:off x="228600" y="6248400"/>
            <a:ext cx="533400" cy="228600"/>
          </a:xfrm>
        </p:spPr>
        <p:txBody>
          <a:bodyPr/>
          <a:lstStyle>
            <a:lvl1pPr algn="l">
              <a:defRPr smtClean="0"/>
            </a:lvl1pPr>
          </a:lstStyle>
          <a:p>
            <a:pPr>
              <a:defRPr/>
            </a:pPr>
            <a:fld id="{770A7C6E-6818-48BE-A559-FB94C20819A2}" type="slidenum">
              <a:rPr lang="en-IN"/>
              <a:pPr>
                <a:defRPr/>
              </a:pPr>
              <a:t>‹#›</a:t>
            </a:fld>
            <a:endParaRPr lang="en-IN"/>
          </a:p>
        </p:txBody>
      </p:sp>
    </p:spTree>
    <p:extLst>
      <p:ext uri="{BB962C8B-B14F-4D97-AF65-F5344CB8AC3E}">
        <p14:creationId xmlns="" xmlns:p14="http://schemas.microsoft.com/office/powerpoint/2010/main" val="59191852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C5BA07EA-5FE6-4A78-A60C-337C097A5264}" type="datetimeFigureOut">
              <a:rPr lang="en-IN"/>
              <a:pPr>
                <a:defRPr/>
              </a:pPr>
              <a:t>17-02-2012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C760F37A-7F36-4A43-BB5E-C25C4055D78E}" type="slidenum">
              <a:rPr lang="en-IN"/>
              <a:pPr>
                <a:defRPr/>
              </a:pPr>
              <a:t>‹#›</a:t>
            </a:fld>
            <a:endParaRPr lang="en-IN"/>
          </a:p>
        </p:txBody>
      </p:sp>
    </p:spTree>
    <p:extLst>
      <p:ext uri="{BB962C8B-B14F-4D97-AF65-F5344CB8AC3E}">
        <p14:creationId xmlns="" xmlns:p14="http://schemas.microsoft.com/office/powerpoint/2010/main" val="53697478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A55B3FDD-C4F2-4E9B-B53C-58B11F1E12CA}" type="datetimeFigureOut">
              <a:rPr lang="en-IN"/>
              <a:pPr>
                <a:defRPr/>
              </a:pPr>
              <a:t>17-02-2012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075BF2FA-E198-4EC0-B47B-514B3507007D}" type="slidenum">
              <a:rPr lang="en-IN"/>
              <a:pPr>
                <a:defRPr/>
              </a:pPr>
              <a:t>‹#›</a:t>
            </a:fld>
            <a:endParaRPr lang="en-IN"/>
          </a:p>
        </p:txBody>
      </p:sp>
    </p:spTree>
    <p:extLst>
      <p:ext uri="{BB962C8B-B14F-4D97-AF65-F5344CB8AC3E}">
        <p14:creationId xmlns="" xmlns:p14="http://schemas.microsoft.com/office/powerpoint/2010/main" val="231705878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C4F08805-0C41-4676-ACE7-30CC37C1E0ED}" type="datetimeFigureOut">
              <a:rPr lang="en-IN"/>
              <a:pPr>
                <a:defRPr/>
              </a:pPr>
              <a:t>17-02-2012</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FB6B35AC-634E-4419-889D-FF7B70042AD0}" type="slidenum">
              <a:rPr lang="en-IN"/>
              <a:pPr>
                <a:defRPr/>
              </a:pPr>
              <a:t>‹#›</a:t>
            </a:fld>
            <a:endParaRPr lang="en-IN"/>
          </a:p>
        </p:txBody>
      </p:sp>
    </p:spTree>
    <p:extLst>
      <p:ext uri="{BB962C8B-B14F-4D97-AF65-F5344CB8AC3E}">
        <p14:creationId xmlns="" xmlns:p14="http://schemas.microsoft.com/office/powerpoint/2010/main" val="303871036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extLst>
              <a:ext uri="{28A0092B-C50C-407E-A947-70E740481C1C}">
                <a14:useLocalDpi xmlns="" xmlns:a14="http://schemas.microsoft.com/office/drawing/2010/main" val="0"/>
              </a:ext>
            </a:extLst>
          </a:blip>
          <a:srcRect l="7678" r="8563" b="31688"/>
          <a:stretch>
            <a:fillRect/>
          </a:stretch>
        </p:blipFill>
        <p:spPr bwMode="auto">
          <a:xfrm>
            <a:off x="0" y="3048000"/>
            <a:ext cx="91440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17868-389E-46E8-B440-B9B5FADC2F5E}" type="datetimeFigureOut">
              <a:rPr lang="en-IN"/>
              <a:pPr>
                <a:defRPr/>
              </a:pPr>
              <a:t>17-02-2012</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C1A3615B-F9F5-4F39-8E7E-DD05BA49AF45}" type="slidenum">
              <a:rPr lang="en-IN"/>
              <a:pPr>
                <a:defRPr/>
              </a:pPr>
              <a:t>‹#›</a:t>
            </a:fld>
            <a:endParaRPr lang="en-IN"/>
          </a:p>
        </p:txBody>
      </p:sp>
    </p:spTree>
    <p:extLst>
      <p:ext uri="{BB962C8B-B14F-4D97-AF65-F5344CB8AC3E}">
        <p14:creationId xmlns="" xmlns:p14="http://schemas.microsoft.com/office/powerpoint/2010/main" val="184274876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7657360-FAF0-4C40-A87D-7814AF906F04}" type="datetimeFigureOut">
              <a:rPr lang="en-IN"/>
              <a:pPr>
                <a:defRPr/>
              </a:pPr>
              <a:t>17-02-2012</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71D497B-9DB7-4524-9118-387AC9FB0B2C}" type="slidenum">
              <a:rPr lang="en-IN"/>
              <a:pPr>
                <a:defRPr/>
              </a:pPr>
              <a:t>‹#›</a:t>
            </a:fld>
            <a:endParaRPr lang="en-IN"/>
          </a:p>
        </p:txBody>
      </p:sp>
    </p:spTree>
    <p:extLst>
      <p:ext uri="{BB962C8B-B14F-4D97-AF65-F5344CB8AC3E}">
        <p14:creationId xmlns="" xmlns:p14="http://schemas.microsoft.com/office/powerpoint/2010/main" val="252781004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A0758592-1EED-4E47-B560-FF2348506151}" type="datetimeFigureOut">
              <a:rPr lang="en-IN"/>
              <a:pPr>
                <a:defRPr/>
              </a:pPr>
              <a:t>17-02-2012</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DBD8299F-A114-429C-9816-3432F71BC511}" type="slidenum">
              <a:rPr lang="en-IN"/>
              <a:pPr>
                <a:defRPr/>
              </a:pPr>
              <a:t>‹#›</a:t>
            </a:fld>
            <a:endParaRPr lang="en-IN"/>
          </a:p>
        </p:txBody>
      </p:sp>
    </p:spTree>
    <p:extLst>
      <p:ext uri="{BB962C8B-B14F-4D97-AF65-F5344CB8AC3E}">
        <p14:creationId xmlns="" xmlns:p14="http://schemas.microsoft.com/office/powerpoint/2010/main" val="170362880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1AB732B1-D97D-4305-8065-937BC6075A20}" type="datetimeFigureOut">
              <a:rPr lang="en-IN"/>
              <a:pPr>
                <a:defRPr/>
              </a:pPr>
              <a:t>17-02-2012</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8ED4BD3C-5471-4344-B5E7-1DACDC050479}" type="slidenum">
              <a:rPr lang="en-IN"/>
              <a:pPr>
                <a:defRPr/>
              </a:pPr>
              <a:t>‹#›</a:t>
            </a:fld>
            <a:endParaRPr lang="en-IN"/>
          </a:p>
        </p:txBody>
      </p:sp>
    </p:spTree>
    <p:extLst>
      <p:ext uri="{BB962C8B-B14F-4D97-AF65-F5344CB8AC3E}">
        <p14:creationId xmlns="" xmlns:p14="http://schemas.microsoft.com/office/powerpoint/2010/main" val="349447903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62B37B-F935-438A-BC83-F0F8CB63697B}" type="datetimeFigureOut">
              <a:rPr lang="en-IN"/>
              <a:pPr>
                <a:defRPr/>
              </a:pPr>
              <a:t>17-02-2012</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D4652163-3760-49F6-9030-C547BD76CA6A}" type="slidenum">
              <a:rPr lang="en-IN"/>
              <a:pPr>
                <a:defRPr/>
              </a:pPr>
              <a:t>‹#›</a:t>
            </a:fld>
            <a:endParaRPr lang="en-IN"/>
          </a:p>
        </p:txBody>
      </p:sp>
    </p:spTree>
    <p:extLst>
      <p:ext uri="{BB962C8B-B14F-4D97-AF65-F5344CB8AC3E}">
        <p14:creationId xmlns="" xmlns:p14="http://schemas.microsoft.com/office/powerpoint/2010/main" val="299180141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extLst>
              <a:ext uri="{28A0092B-C50C-407E-A947-70E740481C1C}">
                <a14:useLocalDpi xmlns="" xmlns:a14="http://schemas.microsoft.com/office/drawing/2010/main" val="0"/>
              </a:ext>
            </a:extLst>
          </a:blip>
          <a:srcRect l="11342" t="23079" r="13046"/>
          <a:stretch>
            <a:fillRect/>
          </a:stretch>
        </p:blipFill>
        <p:spPr bwMode="auto">
          <a:xfrm>
            <a:off x="0" y="0"/>
            <a:ext cx="9144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1E43237C-C537-478A-B376-E48D7C952702}" type="datetimeFigureOut">
              <a:rPr lang="en-IN"/>
              <a:pPr>
                <a:defRPr/>
              </a:pPr>
              <a:t>17-02-2012</a:t>
            </a:fld>
            <a:endParaRPr lang="en-IN"/>
          </a:p>
        </p:txBody>
      </p:sp>
      <p:sp>
        <p:nvSpPr>
          <p:cNvPr id="7" name="Footer Placeholder 5"/>
          <p:cNvSpPr>
            <a:spLocks noGrp="1"/>
          </p:cNvSpPr>
          <p:nvPr>
            <p:ph type="ftr" sz="quarter" idx="11"/>
          </p:nvPr>
        </p:nvSpPr>
        <p:spPr/>
        <p:txBody>
          <a:bodyPr/>
          <a:lstStyle>
            <a:lvl1pPr>
              <a:defRPr/>
            </a:lvl1pPr>
          </a:lstStyle>
          <a:p>
            <a:pPr>
              <a:defRPr/>
            </a:pPr>
            <a:endParaRPr lang="en-IN"/>
          </a:p>
        </p:txBody>
      </p:sp>
      <p:sp>
        <p:nvSpPr>
          <p:cNvPr id="8" name="Slide Number Placeholder 6"/>
          <p:cNvSpPr>
            <a:spLocks noGrp="1"/>
          </p:cNvSpPr>
          <p:nvPr>
            <p:ph type="sldNum" sz="quarter" idx="12"/>
          </p:nvPr>
        </p:nvSpPr>
        <p:spPr/>
        <p:txBody>
          <a:bodyPr/>
          <a:lstStyle>
            <a:lvl1pPr>
              <a:defRPr/>
            </a:lvl1pPr>
          </a:lstStyle>
          <a:p>
            <a:pPr>
              <a:defRPr/>
            </a:pPr>
            <a:fld id="{84FF2FAB-DFEA-467F-9C04-6F8383DDB99E}" type="slidenum">
              <a:rPr lang="en-IN"/>
              <a:pPr>
                <a:defRPr/>
              </a:pPr>
              <a:t>‹#›</a:t>
            </a:fld>
            <a:endParaRPr lang="en-IN"/>
          </a:p>
        </p:txBody>
      </p:sp>
    </p:spTree>
    <p:extLst>
      <p:ext uri="{BB962C8B-B14F-4D97-AF65-F5344CB8AC3E}">
        <p14:creationId xmlns="" xmlns:p14="http://schemas.microsoft.com/office/powerpoint/2010/main" val="196537838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extLst>
              <a:ext uri="{28A0092B-C50C-407E-A947-70E740481C1C}">
                <a14:useLocalDpi xmlns="" xmlns:a14="http://schemas.microsoft.com/office/drawing/2010/main" val="0"/>
              </a:ext>
            </a:extLst>
          </a:blip>
          <a:srcRect l="11342" t="23079" r="13046"/>
          <a:stretch>
            <a:fillRect/>
          </a:stretch>
        </p:blipFill>
        <p:spPr bwMode="auto">
          <a:xfrm>
            <a:off x="0" y="0"/>
            <a:ext cx="9144000"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7F91CBF-CA49-470E-B2D3-FB28C4FF0C33}" type="datetimeFigureOut">
              <a:rPr lang="en-IN"/>
              <a:pPr>
                <a:defRPr/>
              </a:pPr>
              <a:t>17-02-2012</a:t>
            </a:fld>
            <a:endParaRPr lang="en-IN"/>
          </a:p>
        </p:txBody>
      </p:sp>
      <p:sp>
        <p:nvSpPr>
          <p:cNvPr id="7" name="Footer Placeholder 5"/>
          <p:cNvSpPr>
            <a:spLocks noGrp="1"/>
          </p:cNvSpPr>
          <p:nvPr>
            <p:ph type="ftr" sz="quarter" idx="11"/>
          </p:nvPr>
        </p:nvSpPr>
        <p:spPr/>
        <p:txBody>
          <a:bodyPr/>
          <a:lstStyle>
            <a:lvl1pPr>
              <a:defRPr/>
            </a:lvl1pPr>
          </a:lstStyle>
          <a:p>
            <a:pPr>
              <a:defRPr/>
            </a:pPr>
            <a:endParaRPr lang="en-IN"/>
          </a:p>
        </p:txBody>
      </p:sp>
      <p:sp>
        <p:nvSpPr>
          <p:cNvPr id="8" name="Slide Number Placeholder 6"/>
          <p:cNvSpPr>
            <a:spLocks noGrp="1"/>
          </p:cNvSpPr>
          <p:nvPr>
            <p:ph type="sldNum" sz="quarter" idx="12"/>
          </p:nvPr>
        </p:nvSpPr>
        <p:spPr/>
        <p:txBody>
          <a:bodyPr/>
          <a:lstStyle>
            <a:lvl1pPr>
              <a:defRPr/>
            </a:lvl1pPr>
          </a:lstStyle>
          <a:p>
            <a:pPr>
              <a:defRPr/>
            </a:pPr>
            <a:fld id="{4AF6B415-5D13-4FEC-881C-7CB58E6BB3CE}" type="slidenum">
              <a:rPr lang="en-IN"/>
              <a:pPr>
                <a:defRPr/>
              </a:pPr>
              <a:t>‹#›</a:t>
            </a:fld>
            <a:endParaRPr lang="en-IN"/>
          </a:p>
        </p:txBody>
      </p:sp>
    </p:spTree>
    <p:extLst>
      <p:ext uri="{BB962C8B-B14F-4D97-AF65-F5344CB8AC3E}">
        <p14:creationId xmlns="" xmlns:p14="http://schemas.microsoft.com/office/powerpoint/2010/main" val="410478556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extLst>
              <a:ext uri="{28A0092B-C50C-407E-A947-70E740481C1C}">
                <a14:useLocalDpi xmlns="" xmlns:a14="http://schemas.microsoft.com/office/drawing/2010/main" val="0"/>
              </a:ext>
            </a:extLst>
          </a:blip>
          <a:srcRect l="10260" t="11517" r="6261" b="8745"/>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5E73AD5B-46BD-4FFD-9BED-71FB954522DA}" type="datetimeFigureOut">
              <a:rPr lang="en-IN"/>
              <a:pPr>
                <a:defRPr/>
              </a:pPr>
              <a:t>17-02-2012</a:t>
            </a:fld>
            <a:endParaRPr lang="en-IN"/>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IN"/>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113DEF2-1B0B-4F72-9ACB-C2F6A7634682}" type="slidenum">
              <a:rPr lang="en-IN"/>
              <a:pPr>
                <a:defRPr/>
              </a:pPr>
              <a:t>‹#›</a:t>
            </a:fld>
            <a:endParaRPr lang="en-IN"/>
          </a:p>
        </p:txBody>
      </p:sp>
    </p:spTree>
  </p:cSld>
  <p:clrMap bg1="dk1" tx1="lt1" bg2="dk2" tx2="lt2" accent1="accent1" accent2="accent2" accent3="accent3" accent4="accent4" accent5="accent5" accent6="accent6" hlink="hlink" folHlink="folHlink"/>
  <p:sldLayoutIdLst>
    <p:sldLayoutId id="2147483695" r:id="rId1"/>
    <p:sldLayoutId id="2147483688" r:id="rId2"/>
    <p:sldLayoutId id="2147483696" r:id="rId3"/>
    <p:sldLayoutId id="2147483689" r:id="rId4"/>
    <p:sldLayoutId id="2147483690" r:id="rId5"/>
    <p:sldLayoutId id="2147483691" r:id="rId6"/>
    <p:sldLayoutId id="2147483692" r:id="rId7"/>
    <p:sldLayoutId id="2147483697" r:id="rId8"/>
    <p:sldLayoutId id="2147483698" r:id="rId9"/>
    <p:sldLayoutId id="2147483693" r:id="rId10"/>
    <p:sldLayoutId id="2147483694" r:id="rId11"/>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fontAlgn="base">
        <a:spcBef>
          <a:spcPct val="0"/>
        </a:spcBef>
        <a:spcAft>
          <a:spcPct val="0"/>
        </a:spcAft>
        <a:defRPr sz="4400">
          <a:solidFill>
            <a:schemeClr val="tx1"/>
          </a:solidFill>
          <a:latin typeface="Corbel" pitchFamily="34" charset="0"/>
        </a:defRPr>
      </a:lvl2pPr>
      <a:lvl3pPr algn="ctr" rtl="0" fontAlgn="base">
        <a:spcBef>
          <a:spcPct val="0"/>
        </a:spcBef>
        <a:spcAft>
          <a:spcPct val="0"/>
        </a:spcAft>
        <a:defRPr sz="4400">
          <a:solidFill>
            <a:schemeClr val="tx1"/>
          </a:solidFill>
          <a:latin typeface="Corbel" pitchFamily="34" charset="0"/>
        </a:defRPr>
      </a:lvl3pPr>
      <a:lvl4pPr algn="ctr" rtl="0" fontAlgn="base">
        <a:spcBef>
          <a:spcPct val="0"/>
        </a:spcBef>
        <a:spcAft>
          <a:spcPct val="0"/>
        </a:spcAft>
        <a:defRPr sz="4400">
          <a:solidFill>
            <a:schemeClr val="tx1"/>
          </a:solidFill>
          <a:latin typeface="Corbel" pitchFamily="34" charset="0"/>
        </a:defRPr>
      </a:lvl4pPr>
      <a:lvl5pPr algn="ctr" rtl="0" fontAlgn="base">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fontAlgn="base">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fontAlgn="base">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fontAlgn="base">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fontAlgn="base">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fontAlgn="base">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The%20Story%20of%20Mainpat%20-%20A%20Tibetan%20Refugee%20Settlement%20in%20India.flv"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Tibetan%20refugees%20buying%20land%20illegally%20in%20India.mp4"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cdn.theatlantic.com/static/mt/assets/international/Tibet%20-%20wide.jpg"/>
          <p:cNvPicPr>
            <a:picLocks noChangeAspect="1" noChangeArrowheads="1"/>
          </p:cNvPicPr>
          <p:nvPr/>
        </p:nvPicPr>
        <p:blipFill>
          <a:blip r:embed="rId2" cstate="print"/>
          <a:srcRect l="48500"/>
          <a:stretch>
            <a:fillRect/>
          </a:stretch>
        </p:blipFill>
        <p:spPr bwMode="auto">
          <a:xfrm>
            <a:off x="-36512" y="792088"/>
            <a:ext cx="2339752" cy="2852936"/>
          </a:xfrm>
          <a:prstGeom prst="rect">
            <a:avLst/>
          </a:prstGeom>
          <a:ln>
            <a:noFill/>
          </a:ln>
          <a:effectLst>
            <a:softEdge rad="112500"/>
          </a:effectLst>
        </p:spPr>
      </p:pic>
      <p:sp>
        <p:nvSpPr>
          <p:cNvPr id="2" name="Title 1"/>
          <p:cNvSpPr>
            <a:spLocks noGrp="1"/>
          </p:cNvSpPr>
          <p:nvPr>
            <p:ph type="ctrTitle"/>
          </p:nvPr>
        </p:nvSpPr>
        <p:spPr>
          <a:xfrm>
            <a:off x="2275656" y="1540768"/>
            <a:ext cx="6400800" cy="1600200"/>
          </a:xfrm>
        </p:spPr>
        <p:txBody>
          <a:bodyPr/>
          <a:lstStyle/>
          <a:p>
            <a:pPr fontAlgn="auto">
              <a:spcAft>
                <a:spcPts val="0"/>
              </a:spcAft>
              <a:defRPr/>
            </a:pPr>
            <a:r>
              <a:rPr lang="en-US" dirty="0" smtClean="0"/>
              <a:t>Tibetans in India</a:t>
            </a:r>
            <a:endParaRPr lang="en-IN" dirty="0"/>
          </a:p>
        </p:txBody>
      </p:sp>
      <p:sp>
        <p:nvSpPr>
          <p:cNvPr id="3" name="Subtitle 2"/>
          <p:cNvSpPr>
            <a:spLocks noGrp="1"/>
          </p:cNvSpPr>
          <p:nvPr>
            <p:ph type="subTitle" idx="1"/>
          </p:nvPr>
        </p:nvSpPr>
        <p:spPr>
          <a:xfrm>
            <a:off x="3033464" y="3068960"/>
            <a:ext cx="5715000" cy="1295400"/>
          </a:xfrm>
        </p:spPr>
        <p:txBody>
          <a:bodyPr>
            <a:noAutofit/>
          </a:bodyPr>
          <a:lstStyle/>
          <a:p>
            <a:pPr fontAlgn="auto">
              <a:spcAft>
                <a:spcPts val="0"/>
              </a:spcAft>
              <a:defRPr/>
            </a:pPr>
            <a:r>
              <a:rPr lang="en-US" sz="2000" dirty="0" smtClean="0"/>
              <a:t>This is about the Tibetans forced to migrate as there were disputes between china settling there and due to the other political issues.</a:t>
            </a:r>
            <a:endParaRPr lang="en-IN" sz="2000" dirty="0" smtClean="0"/>
          </a:p>
        </p:txBody>
      </p:sp>
      <p:pic>
        <p:nvPicPr>
          <p:cNvPr id="7170" name="Picture 2" descr="http://www.studentsforafreetibet.org/img/original/tibet-flag.jpg"/>
          <p:cNvPicPr>
            <a:picLocks noChangeAspect="1" noChangeArrowheads="1"/>
          </p:cNvPicPr>
          <p:nvPr/>
        </p:nvPicPr>
        <p:blipFill>
          <a:blip r:embed="rId3" cstate="print"/>
          <a:srcRect/>
          <a:stretch>
            <a:fillRect/>
          </a:stretch>
        </p:blipFill>
        <p:spPr bwMode="auto">
          <a:xfrm>
            <a:off x="5004048" y="4077072"/>
            <a:ext cx="3921411" cy="2708920"/>
          </a:xfrm>
          <a:prstGeom prst="rect">
            <a:avLst/>
          </a:prstGeom>
          <a:ln>
            <a:noFill/>
          </a:ln>
          <a:effectLst>
            <a:softEdge rad="112500"/>
          </a:effectLst>
        </p:spPr>
      </p:pic>
      <p:pic>
        <p:nvPicPr>
          <p:cNvPr id="7172" name="Picture 4" descr="http://provisionslibrary.com/wp-content/uploads/2011/02/42834811_tibetans_ap4161.jpg"/>
          <p:cNvPicPr>
            <a:picLocks noChangeAspect="1" noChangeArrowheads="1"/>
          </p:cNvPicPr>
          <p:nvPr/>
        </p:nvPicPr>
        <p:blipFill>
          <a:blip r:embed="rId4" cstate="print"/>
          <a:srcRect/>
          <a:stretch>
            <a:fillRect/>
          </a:stretch>
        </p:blipFill>
        <p:spPr bwMode="auto">
          <a:xfrm>
            <a:off x="5886886" y="0"/>
            <a:ext cx="3257114" cy="2636912"/>
          </a:xfrm>
          <a:prstGeom prst="rect">
            <a:avLst/>
          </a:prstGeom>
          <a:ln>
            <a:noFill/>
          </a:ln>
          <a:effectLst>
            <a:softEdge rad="112500"/>
          </a:effectLst>
        </p:spPr>
      </p:pic>
      <p:sp>
        <p:nvSpPr>
          <p:cNvPr id="6" name="TextBox 5"/>
          <p:cNvSpPr txBox="1"/>
          <p:nvPr/>
        </p:nvSpPr>
        <p:spPr>
          <a:xfrm>
            <a:off x="2195513" y="1484313"/>
            <a:ext cx="4968875" cy="831850"/>
          </a:xfrm>
          <a:prstGeom prst="rect">
            <a:avLst/>
          </a:prstGeom>
          <a:noFill/>
        </p:spPr>
        <p:txBody>
          <a:bodyPr>
            <a:spAutoFit/>
          </a:bodyPr>
          <a:lstStyle/>
          <a:p>
            <a:pPr fontAlgn="auto">
              <a:spcBef>
                <a:spcPts val="0"/>
              </a:spcBef>
              <a:spcAft>
                <a:spcPts val="0"/>
              </a:spcAft>
              <a:defRPr/>
            </a:pPr>
            <a:r>
              <a:rPr lang="en-US" sz="2400" dirty="0">
                <a:latin typeface="+mj-lt"/>
                <a:cs typeface="+mn-cs"/>
              </a:rPr>
              <a:t>An example of International Migration………………</a:t>
            </a:r>
            <a:endParaRPr lang="en-IN" sz="2400" dirty="0">
              <a:latin typeface="+mj-lt"/>
              <a:cs typeface="+mn-cs"/>
            </a:endParaRPr>
          </a:p>
        </p:txBody>
      </p:sp>
      <p:sp>
        <p:nvSpPr>
          <p:cNvPr id="6152" name="AutoShape 6" descr="http://cdn.theatlantic.com/static/mt/assets/international/Tibet%20-%20wide.jpg"/>
          <p:cNvSpPr>
            <a:spLocks noChangeAspect="1" noChangeArrowheads="1"/>
          </p:cNvSpPr>
          <p:nvPr/>
        </p:nvSpPr>
        <p:spPr bwMode="auto">
          <a:xfrm>
            <a:off x="63500" y="-1365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IN">
              <a:latin typeface="Cambria" pitchFamily="18" charset="0"/>
            </a:endParaRPr>
          </a:p>
        </p:txBody>
      </p:sp>
      <p:pic>
        <p:nvPicPr>
          <p:cNvPr id="7184" name="Picture 16" descr="http://www.designswan.com/wp-content/uploads/2009/Photo/tibet/27.jpg"/>
          <p:cNvPicPr>
            <a:picLocks noChangeAspect="1" noChangeArrowheads="1"/>
          </p:cNvPicPr>
          <p:nvPr/>
        </p:nvPicPr>
        <p:blipFill>
          <a:blip r:embed="rId5" cstate="print"/>
          <a:srcRect t="1568" b="5181"/>
          <a:stretch>
            <a:fillRect/>
          </a:stretch>
        </p:blipFill>
        <p:spPr bwMode="auto">
          <a:xfrm>
            <a:off x="360040" y="4149080"/>
            <a:ext cx="4211960" cy="2592288"/>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8640" y="0"/>
            <a:ext cx="5681265" cy="987896"/>
          </a:xfrm>
        </p:spPr>
        <p:txBody>
          <a:bodyPr/>
          <a:lstStyle/>
          <a:p>
            <a:pPr fontAlgn="auto">
              <a:spcAft>
                <a:spcPts val="0"/>
              </a:spcAft>
              <a:defRPr/>
            </a:pPr>
            <a:r>
              <a:rPr lang="en-US" dirty="0" smtClean="0"/>
              <a:t>Occupation</a:t>
            </a:r>
            <a:endParaRPr lang="en-IN" dirty="0"/>
          </a:p>
        </p:txBody>
      </p:sp>
      <p:pic>
        <p:nvPicPr>
          <p:cNvPr id="1026" name="Picture 2" descr="E:\00248183e0130bd74bf10f.jpg"/>
          <p:cNvPicPr>
            <a:picLocks noChangeAspect="1" noChangeArrowheads="1"/>
          </p:cNvPicPr>
          <p:nvPr/>
        </p:nvPicPr>
        <p:blipFill>
          <a:blip r:embed="rId2" cstate="print"/>
          <a:srcRect/>
          <a:stretch>
            <a:fillRect/>
          </a:stretch>
        </p:blipFill>
        <p:spPr bwMode="auto">
          <a:xfrm>
            <a:off x="4932040" y="764704"/>
            <a:ext cx="3491880" cy="3103893"/>
          </a:xfrm>
          <a:prstGeom prst="rect">
            <a:avLst/>
          </a:prstGeom>
          <a:ln>
            <a:noFill/>
          </a:ln>
          <a:effectLst>
            <a:softEdge rad="112500"/>
          </a:effectLst>
        </p:spPr>
      </p:pic>
      <p:pic>
        <p:nvPicPr>
          <p:cNvPr id="1029" name="Picture 5" descr="http://t1.gstatic.com/images?q=tbn:ANd9GcRPDEsgLnfu0Ykqsv2o-XCeUx2Ds2NIhrE6umqI3z5qzdpf0_NxKQ-mBpM2"/>
          <p:cNvPicPr>
            <a:picLocks noChangeAspect="1" noChangeArrowheads="1"/>
          </p:cNvPicPr>
          <p:nvPr/>
        </p:nvPicPr>
        <p:blipFill>
          <a:blip r:embed="rId3" cstate="print"/>
          <a:srcRect/>
          <a:stretch>
            <a:fillRect/>
          </a:stretch>
        </p:blipFill>
        <p:spPr bwMode="auto">
          <a:xfrm>
            <a:off x="4355976" y="4509120"/>
            <a:ext cx="3843044" cy="2348880"/>
          </a:xfrm>
          <a:prstGeom prst="rect">
            <a:avLst/>
          </a:prstGeom>
          <a:ln>
            <a:noFill/>
          </a:ln>
          <a:effectLst>
            <a:softEdge rad="112500"/>
          </a:effectLst>
        </p:spPr>
      </p:pic>
      <p:pic>
        <p:nvPicPr>
          <p:cNvPr id="1031" name="Picture 7" descr="http://www.tribuneindia.com/2005/20050107/jal6.jpg"/>
          <p:cNvPicPr>
            <a:picLocks noChangeAspect="1" noChangeArrowheads="1"/>
          </p:cNvPicPr>
          <p:nvPr/>
        </p:nvPicPr>
        <p:blipFill>
          <a:blip r:embed="rId4" cstate="print"/>
          <a:srcRect/>
          <a:stretch>
            <a:fillRect/>
          </a:stretch>
        </p:blipFill>
        <p:spPr bwMode="auto">
          <a:xfrm>
            <a:off x="125342" y="4509120"/>
            <a:ext cx="3510554" cy="2348880"/>
          </a:xfrm>
          <a:prstGeom prst="rect">
            <a:avLst/>
          </a:prstGeom>
          <a:ln>
            <a:noFill/>
          </a:ln>
          <a:effectLst>
            <a:softEdge rad="112500"/>
          </a:effectLst>
        </p:spPr>
      </p:pic>
      <p:pic>
        <p:nvPicPr>
          <p:cNvPr id="1033" name="Picture 9" descr="http://t3.gstatic.com/images?q=tbn:ANd9GcSqaIbTkpifzcn88hMUtDVhhgsLLHo5CgyfciE1YDVwQgrW2p2P2rf03jWM"/>
          <p:cNvPicPr>
            <a:picLocks noChangeAspect="1" noChangeArrowheads="1"/>
          </p:cNvPicPr>
          <p:nvPr/>
        </p:nvPicPr>
        <p:blipFill>
          <a:blip r:embed="rId5" cstate="print"/>
          <a:srcRect b="4001"/>
          <a:stretch>
            <a:fillRect/>
          </a:stretch>
        </p:blipFill>
        <p:spPr bwMode="auto">
          <a:xfrm>
            <a:off x="395536" y="1340768"/>
            <a:ext cx="3672408" cy="2495552"/>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50838"/>
            <a:ext cx="5681265" cy="1477962"/>
          </a:xfrm>
        </p:spPr>
        <p:txBody>
          <a:bodyPr/>
          <a:lstStyle/>
          <a:p>
            <a:pPr fontAlgn="auto">
              <a:spcAft>
                <a:spcPts val="0"/>
              </a:spcAft>
              <a:defRPr/>
            </a:pPr>
            <a:r>
              <a:rPr lang="en-US" dirty="0" smtClean="0"/>
              <a:t>Socio – Economic Conditions</a:t>
            </a:r>
            <a:endParaRPr lang="en-IN" dirty="0"/>
          </a:p>
        </p:txBody>
      </p:sp>
      <p:sp>
        <p:nvSpPr>
          <p:cNvPr id="4" name="Content Placeholder 2"/>
          <p:cNvSpPr>
            <a:spLocks noGrp="1"/>
          </p:cNvSpPr>
          <p:nvPr>
            <p:ph idx="1"/>
          </p:nvPr>
        </p:nvSpPr>
        <p:spPr>
          <a:xfrm>
            <a:off x="395536" y="1728192"/>
            <a:ext cx="8352928" cy="4725144"/>
          </a:xfrm>
        </p:spPr>
        <p:txBody>
          <a:bodyPr>
            <a:noAutofit/>
          </a:bodyPr>
          <a:lstStyle/>
          <a:p>
            <a:pPr fontAlgn="auto">
              <a:spcAft>
                <a:spcPts val="0"/>
              </a:spcAft>
              <a:defRPr/>
            </a:pPr>
            <a:r>
              <a:rPr lang="en-US" dirty="0" smtClean="0"/>
              <a:t>Tibetans in India live in 37 different settlements and 70 scattered communities in Himachal Pradesh, </a:t>
            </a:r>
            <a:r>
              <a:rPr lang="en-US" dirty="0" err="1" smtClean="0"/>
              <a:t>Ladakh</a:t>
            </a:r>
            <a:r>
              <a:rPr lang="en-US" dirty="0" smtClean="0"/>
              <a:t>, Arunachal Pradesh, Karnataka, Uttar Pradesh, Madhya Pradesh, South Sikkim, West Bengal, Maharashtra and Orissa. </a:t>
            </a:r>
          </a:p>
          <a:p>
            <a:pPr fontAlgn="auto">
              <a:spcAft>
                <a:spcPts val="0"/>
              </a:spcAft>
              <a:defRPr/>
            </a:pPr>
            <a:r>
              <a:rPr lang="en-US" dirty="0" smtClean="0"/>
              <a:t>Of the settlements, just under half are based on agriculture, while one-third are agro-industrial and a fifth are handicraft-based. </a:t>
            </a:r>
          </a:p>
          <a:p>
            <a:pPr fontAlgn="auto">
              <a:spcAft>
                <a:spcPts val="0"/>
              </a:spcAft>
              <a:defRPr/>
            </a:pPr>
            <a:r>
              <a:rPr lang="en-US" dirty="0" smtClean="0"/>
              <a:t>The scattered communities consist of smaller groups of  Tibetans outside of the official settlements who were not willing, or not able, due to limited resources, to be accommodated in the settlements.  </a:t>
            </a:r>
          </a:p>
          <a:p>
            <a:pPr fontAlgn="auto">
              <a:spcAft>
                <a:spcPts val="0"/>
              </a:spcAft>
              <a:defRPr/>
            </a:pPr>
            <a:r>
              <a:rPr lang="en-US" dirty="0" smtClean="0"/>
              <a:t>Tibetans are given more rights than most other refugee groups in India. They are  provided with residence permits, which enable them to seek formal employment. </a:t>
            </a:r>
            <a:endParaRPr lang="en-IN" dirty="0" smtClean="0"/>
          </a:p>
          <a:p>
            <a:pPr fontAlgn="auto">
              <a:spcAft>
                <a:spcPts val="0"/>
              </a:spcAft>
              <a:defRPr/>
            </a:pPr>
            <a:endParaRPr lang="en-IN" dirty="0" smtClean="0"/>
          </a:p>
        </p:txBody>
      </p:sp>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pPr fontAlgn="auto">
              <a:spcAft>
                <a:spcPts val="0"/>
              </a:spcAft>
              <a:defRPr/>
            </a:pPr>
            <a:r>
              <a:rPr lang="en-US" dirty="0" smtClean="0"/>
              <a:t>Limitations to Tibet Diaspora</a:t>
            </a:r>
            <a:endParaRPr lang="en-IN" dirty="0"/>
          </a:p>
        </p:txBody>
      </p:sp>
      <p:sp>
        <p:nvSpPr>
          <p:cNvPr id="4" name="Content Placeholder 2"/>
          <p:cNvSpPr>
            <a:spLocks noGrp="1"/>
          </p:cNvSpPr>
          <p:nvPr>
            <p:ph idx="1"/>
          </p:nvPr>
        </p:nvSpPr>
        <p:spPr>
          <a:xfrm>
            <a:off x="611560" y="1700808"/>
            <a:ext cx="7992888" cy="4941168"/>
          </a:xfrm>
        </p:spPr>
        <p:txBody>
          <a:bodyPr>
            <a:noAutofit/>
          </a:bodyPr>
          <a:lstStyle/>
          <a:p>
            <a:pPr fontAlgn="auto">
              <a:spcAft>
                <a:spcPts val="0"/>
              </a:spcAft>
              <a:defRPr/>
            </a:pPr>
            <a:r>
              <a:rPr lang="en-IN" dirty="0" smtClean="0"/>
              <a:t>In India, the heavy inflow of new arrivals has become one of the most pressing policy issues confronting the government-in-exile.</a:t>
            </a:r>
          </a:p>
          <a:p>
            <a:pPr fontAlgn="auto">
              <a:spcAft>
                <a:spcPts val="0"/>
              </a:spcAft>
              <a:defRPr/>
            </a:pPr>
            <a:r>
              <a:rPr lang="en-IN" dirty="0" smtClean="0"/>
              <a:t> As India has limited resources to provide a population of 1.2 billion, India is requesting to Dalai Lama to stop the immigration</a:t>
            </a:r>
          </a:p>
          <a:p>
            <a:pPr fontAlgn="auto">
              <a:spcAft>
                <a:spcPts val="0"/>
              </a:spcAft>
              <a:defRPr/>
            </a:pPr>
            <a:r>
              <a:rPr lang="en-US" dirty="0" smtClean="0"/>
              <a:t>Some of the Tibetans in India who arrive presently are not given the same legal status as those who arrived in the first wave. However the people who arrived in the second wave are given legal status if they prove to be born in India</a:t>
            </a:r>
          </a:p>
          <a:p>
            <a:pPr fontAlgn="auto">
              <a:spcAft>
                <a:spcPts val="0"/>
              </a:spcAft>
              <a:defRPr/>
            </a:pPr>
            <a:r>
              <a:rPr lang="en-IN" dirty="0" smtClean="0"/>
              <a:t>Problems facing Tibetan communities in India are twofold: the increasing intolerance of the intolerance of the Indian government as it warms up to China in an environment of diminished rights for Tibetans, and the challenge of a limited and overburdened infrastructure, land and social services in the face of an expanding population and resource depletion.  </a:t>
            </a:r>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Conflicts</a:t>
            </a:r>
            <a:endParaRPr lang="en-IN" dirty="0"/>
          </a:p>
        </p:txBody>
      </p:sp>
      <p:sp>
        <p:nvSpPr>
          <p:cNvPr id="6" name="Text Placeholder 5"/>
          <p:cNvSpPr>
            <a:spLocks noGrp="1"/>
          </p:cNvSpPr>
          <p:nvPr>
            <p:ph type="body" sz="half" idx="2"/>
          </p:nvPr>
        </p:nvSpPr>
        <p:spPr>
          <a:xfrm>
            <a:off x="35496" y="2420888"/>
            <a:ext cx="4320480" cy="2359152"/>
          </a:xfrm>
        </p:spPr>
        <p:txBody>
          <a:bodyPr>
            <a:normAutofit/>
          </a:bodyPr>
          <a:lstStyle/>
          <a:p>
            <a:r>
              <a:rPr lang="en-US" sz="2400" dirty="0" smtClean="0"/>
              <a:t>Tibetans rioting to solve problem of Chinese invasion</a:t>
            </a:r>
            <a:endParaRPr lang="en-IN" sz="2400" dirty="0"/>
          </a:p>
        </p:txBody>
      </p:sp>
      <p:pic>
        <p:nvPicPr>
          <p:cNvPr id="8" name="Picture 2"/>
          <p:cNvPicPr>
            <a:picLocks noGrp="1" noChangeAspect="1" noChangeArrowheads="1"/>
          </p:cNvPicPr>
          <p:nvPr>
            <p:ph type="pic" idx="1"/>
          </p:nvPr>
        </p:nvPicPr>
        <p:blipFill>
          <a:blip r:embed="rId2" cstate="print">
            <a:extLst>
              <a:ext uri="{28A0092B-C50C-407E-A947-70E740481C1C}">
                <a14:useLocalDpi xmlns="" xmlns:a14="http://schemas.microsoft.com/office/drawing/2010/main" val="0"/>
              </a:ext>
            </a:extLst>
          </a:blip>
          <a:srcRect l="7531" r="7531"/>
          <a:stretch>
            <a:fillRect/>
          </a:stretch>
        </p:blipFill>
        <p:spPr bwMode="auto">
          <a:xfrm>
            <a:off x="3879850" y="908720"/>
            <a:ext cx="5264150" cy="4648200"/>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301218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pPr fontAlgn="auto">
              <a:spcAft>
                <a:spcPts val="0"/>
              </a:spcAft>
              <a:defRPr/>
            </a:pPr>
            <a:r>
              <a:rPr lang="en-US" dirty="0" smtClean="0"/>
              <a:t>Statistics</a:t>
            </a:r>
            <a:endParaRPr lang="en-IN" dirty="0"/>
          </a:p>
        </p:txBody>
      </p:sp>
      <p:sp>
        <p:nvSpPr>
          <p:cNvPr id="4" name="Content Placeholder 2"/>
          <p:cNvSpPr>
            <a:spLocks noGrp="1"/>
          </p:cNvSpPr>
          <p:nvPr>
            <p:ph idx="1"/>
          </p:nvPr>
        </p:nvSpPr>
        <p:spPr>
          <a:xfrm>
            <a:off x="899592" y="1913384"/>
            <a:ext cx="7560840" cy="4323928"/>
          </a:xfrm>
        </p:spPr>
        <p:txBody>
          <a:bodyPr/>
          <a:lstStyle/>
          <a:p>
            <a:pPr fontAlgn="auto">
              <a:spcAft>
                <a:spcPts val="0"/>
              </a:spcAft>
              <a:defRPr/>
            </a:pPr>
            <a:r>
              <a:rPr lang="en-IN" sz="2200" dirty="0" smtClean="0"/>
              <a:t>The Central Tibetan Administration (CTA) provides a Green Book - a kind of Tibetan identity certificate - to Tibetan refugees. </a:t>
            </a:r>
          </a:p>
          <a:p>
            <a:pPr fontAlgn="auto">
              <a:spcAft>
                <a:spcPts val="0"/>
              </a:spcAft>
              <a:defRPr/>
            </a:pPr>
            <a:r>
              <a:rPr lang="en-IN" sz="2200" dirty="0" smtClean="0"/>
              <a:t>Based on a CTA survey from 2009, </a:t>
            </a:r>
            <a:r>
              <a:rPr lang="en-IN" sz="2200" b="1" dirty="0" smtClean="0"/>
              <a:t>127,935</a:t>
            </a:r>
            <a:r>
              <a:rPr lang="en-IN" sz="2200" dirty="0" smtClean="0"/>
              <a:t> Tibetans were registered in the Diaspora: in India </a:t>
            </a:r>
            <a:r>
              <a:rPr lang="en-IN" sz="2200" b="1" dirty="0" smtClean="0"/>
              <a:t>94,203</a:t>
            </a:r>
            <a:r>
              <a:rPr lang="en-IN" sz="2200" dirty="0" smtClean="0"/>
              <a:t>; in Nepal 13,514; in Bhutan 1,298; and in rest of the world 18,920. </a:t>
            </a:r>
          </a:p>
          <a:p>
            <a:pPr fontAlgn="auto">
              <a:spcAft>
                <a:spcPts val="0"/>
              </a:spcAft>
              <a:defRPr/>
            </a:pPr>
            <a:r>
              <a:rPr lang="en-IN" sz="2200" dirty="0" smtClean="0"/>
              <a:t>However, their number is estimated at up to 150,000 in 2005 by the 14th Dalai Lama in 2009. </a:t>
            </a:r>
          </a:p>
          <a:p>
            <a:pPr fontAlgn="auto">
              <a:spcAft>
                <a:spcPts val="0"/>
              </a:spcAft>
              <a:defRPr/>
            </a:pPr>
            <a:endParaRPr lang="en-IN" sz="2200"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sers\SONY\Documents\School Work\Geography\Tibet Project\Pics\Tibet-kalpit.pdf - Adobe Reader_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3" y="1052513"/>
            <a:ext cx="9148763" cy="511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Users\SONY\Documents\School Work\Geography\Tibet Project\Pics\PrtScr captur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0113" y="985838"/>
            <a:ext cx="7380287" cy="587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619672" y="0"/>
            <a:ext cx="5681265" cy="987896"/>
          </a:xfrm>
        </p:spPr>
        <p:txBody>
          <a:bodyPr/>
          <a:lstStyle/>
          <a:p>
            <a:pPr fontAlgn="auto">
              <a:spcAft>
                <a:spcPts val="0"/>
              </a:spcAft>
              <a:defRPr/>
            </a:pPr>
            <a:r>
              <a:rPr lang="en-US" dirty="0" smtClean="0"/>
              <a:t>Working Population</a:t>
            </a:r>
            <a:endParaRPr lang="en-IN"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C:\Users\SONY\Documents\School Work\Geography\Tibet Project\Pics\Tibet-kalpit.pdf - Adobe Reader_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981075"/>
            <a:ext cx="9102725"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TextBox 2"/>
          <p:cNvSpPr txBox="1">
            <a:spLocks noChangeArrowheads="1"/>
          </p:cNvSpPr>
          <p:nvPr/>
        </p:nvSpPr>
        <p:spPr bwMode="auto">
          <a:xfrm rot="-5400000">
            <a:off x="-2227263" y="2703513"/>
            <a:ext cx="48244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itchFamily="18" charset="0"/>
              </a:defRPr>
            </a:lvl1pPr>
            <a:lvl2pPr marL="742950" indent="-285750">
              <a:defRPr>
                <a:solidFill>
                  <a:schemeClr val="tx1"/>
                </a:solidFill>
                <a:latin typeface="Cambria" pitchFamily="18" charset="0"/>
              </a:defRPr>
            </a:lvl2pPr>
            <a:lvl3pPr marL="1143000" indent="-228600">
              <a:defRPr>
                <a:solidFill>
                  <a:schemeClr val="tx1"/>
                </a:solidFill>
                <a:latin typeface="Cambria" pitchFamily="18" charset="0"/>
              </a:defRPr>
            </a:lvl3pPr>
            <a:lvl4pPr marL="1600200" indent="-228600">
              <a:defRPr>
                <a:solidFill>
                  <a:schemeClr val="tx1"/>
                </a:solidFill>
                <a:latin typeface="Cambria" pitchFamily="18" charset="0"/>
              </a:defRPr>
            </a:lvl4pPr>
            <a:lvl5pPr marL="2057400" indent="-228600">
              <a:defRPr>
                <a:solidFill>
                  <a:schemeClr val="tx1"/>
                </a:solidFill>
                <a:latin typeface="Cambria" pitchFamily="18" charset="0"/>
              </a:defRPr>
            </a:lvl5pPr>
            <a:lvl6pPr marL="2514600" indent="-228600" fontAlgn="base">
              <a:spcBef>
                <a:spcPct val="0"/>
              </a:spcBef>
              <a:spcAft>
                <a:spcPct val="0"/>
              </a:spcAft>
              <a:defRPr>
                <a:solidFill>
                  <a:schemeClr val="tx1"/>
                </a:solidFill>
                <a:latin typeface="Cambria" pitchFamily="18" charset="0"/>
              </a:defRPr>
            </a:lvl6pPr>
            <a:lvl7pPr marL="2971800" indent="-228600" fontAlgn="base">
              <a:spcBef>
                <a:spcPct val="0"/>
              </a:spcBef>
              <a:spcAft>
                <a:spcPct val="0"/>
              </a:spcAft>
              <a:defRPr>
                <a:solidFill>
                  <a:schemeClr val="tx1"/>
                </a:solidFill>
                <a:latin typeface="Cambria" pitchFamily="18" charset="0"/>
              </a:defRPr>
            </a:lvl7pPr>
            <a:lvl8pPr marL="3429000" indent="-228600" fontAlgn="base">
              <a:spcBef>
                <a:spcPct val="0"/>
              </a:spcBef>
              <a:spcAft>
                <a:spcPct val="0"/>
              </a:spcAft>
              <a:defRPr>
                <a:solidFill>
                  <a:schemeClr val="tx1"/>
                </a:solidFill>
                <a:latin typeface="Cambria" pitchFamily="18" charset="0"/>
              </a:defRPr>
            </a:lvl8pPr>
            <a:lvl9pPr marL="3886200" indent="-228600" fontAlgn="base">
              <a:spcBef>
                <a:spcPct val="0"/>
              </a:spcBef>
              <a:spcAft>
                <a:spcPct val="0"/>
              </a:spcAft>
              <a:defRPr>
                <a:solidFill>
                  <a:schemeClr val="tx1"/>
                </a:solidFill>
                <a:latin typeface="Cambria" pitchFamily="18" charset="0"/>
              </a:defRPr>
            </a:lvl9pPr>
          </a:lstStyle>
          <a:p>
            <a:r>
              <a:rPr lang="en-US" b="1">
                <a:solidFill>
                  <a:schemeClr val="bg1"/>
                </a:solidFill>
              </a:rPr>
              <a:t>In Thousands</a:t>
            </a:r>
            <a:endParaRPr lang="en-IN" b="1">
              <a:solidFill>
                <a:schemeClr val="bg1"/>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SONY\Documents\School Work\Geography\Tibet Project\Pics\Tibet-kalpit.pdf - Adobe Reader_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84784"/>
            <a:ext cx="9144000" cy="5040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835696" y="0"/>
            <a:ext cx="5681265" cy="1131912"/>
          </a:xfrm>
        </p:spPr>
        <p:txBody>
          <a:bodyPr/>
          <a:lstStyle/>
          <a:p>
            <a:pPr fontAlgn="auto">
              <a:spcAft>
                <a:spcPts val="0"/>
              </a:spcAft>
              <a:defRPr/>
            </a:pPr>
            <a:r>
              <a:rPr lang="en-US" dirty="0" smtClean="0"/>
              <a:t>Business</a:t>
            </a:r>
            <a:endParaRPr lang="en-IN"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SONY\Documents\School Work\Geography\Tibet Project\Pics\Key findings for tibetan sweater-sellers across Ind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56792"/>
            <a:ext cx="9144000" cy="4680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11560" y="0"/>
            <a:ext cx="7992888" cy="1131912"/>
          </a:xfrm>
        </p:spPr>
        <p:txBody>
          <a:bodyPr/>
          <a:lstStyle/>
          <a:p>
            <a:pPr fontAlgn="auto">
              <a:spcAft>
                <a:spcPts val="0"/>
              </a:spcAft>
              <a:defRPr/>
            </a:pPr>
            <a:r>
              <a:rPr lang="en-IN" dirty="0" smtClean="0"/>
              <a:t>Tibetan business across India</a:t>
            </a:r>
            <a:endParaRPr lang="en-IN"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2.bp.blogspot.com/-XNwbClvQjfs/Tk_DvQjbN0I/AAAAAAAAc5Q/-20SU9vRLpI/s1600/tibet_map_complete.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204864"/>
            <a:ext cx="6801073" cy="2218258"/>
          </a:xfrm>
        </p:spPr>
        <p:txBody>
          <a:bodyPr/>
          <a:lstStyle/>
          <a:p>
            <a:pPr fontAlgn="auto">
              <a:spcAft>
                <a:spcPts val="0"/>
              </a:spcAft>
              <a:defRPr/>
            </a:pPr>
            <a:r>
              <a:rPr lang="en-US" dirty="0" smtClean="0">
                <a:hlinkClick r:id="rId2" action="ppaction://hlinkfile"/>
              </a:rPr>
              <a:t>Story of Manipat-Tibetan settlement in India</a:t>
            </a:r>
            <a:endParaRPr lang="en-IN"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420888"/>
            <a:ext cx="5681265" cy="1477962"/>
          </a:xfrm>
        </p:spPr>
        <p:txBody>
          <a:bodyPr/>
          <a:lstStyle/>
          <a:p>
            <a:pPr fontAlgn="auto">
              <a:spcAft>
                <a:spcPts val="0"/>
              </a:spcAft>
              <a:defRPr/>
            </a:pPr>
            <a:r>
              <a:rPr lang="en-US" dirty="0" smtClean="0">
                <a:hlinkClick r:id="rId2" action="ppaction://hlinkfile"/>
              </a:rPr>
              <a:t>Tibetans buying land Illegally in India</a:t>
            </a:r>
            <a:endParaRPr lang="en-IN"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060848"/>
            <a:ext cx="6864052" cy="1590675"/>
          </a:xfrm>
        </p:spPr>
        <p:txBody>
          <a:bodyPr/>
          <a:lstStyle/>
          <a:p>
            <a:pPr fontAlgn="auto">
              <a:spcAft>
                <a:spcPts val="0"/>
              </a:spcAft>
              <a:defRPr/>
            </a:pPr>
            <a:r>
              <a:rPr lang="en-US" dirty="0" smtClean="0"/>
              <a:t>Contribution:</a:t>
            </a:r>
            <a:endParaRPr lang="en-IN" dirty="0"/>
          </a:p>
        </p:txBody>
      </p:sp>
      <p:sp>
        <p:nvSpPr>
          <p:cNvPr id="3" name="Text Placeholder 2"/>
          <p:cNvSpPr>
            <a:spLocks noGrp="1"/>
          </p:cNvSpPr>
          <p:nvPr>
            <p:ph type="body" idx="1"/>
          </p:nvPr>
        </p:nvSpPr>
        <p:spPr>
          <a:xfrm>
            <a:off x="1877546" y="3717032"/>
            <a:ext cx="6006822" cy="3048000"/>
          </a:xfrm>
        </p:spPr>
        <p:txBody>
          <a:bodyPr>
            <a:noAutofit/>
          </a:bodyPr>
          <a:lstStyle/>
          <a:p>
            <a:pPr fontAlgn="auto">
              <a:spcAft>
                <a:spcPts val="0"/>
              </a:spcAft>
              <a:defRPr/>
            </a:pPr>
            <a:r>
              <a:rPr lang="en-US" sz="1600" dirty="0" smtClean="0"/>
              <a:t>Jneil  &amp; </a:t>
            </a:r>
            <a:r>
              <a:rPr lang="en-US" sz="1600" dirty="0" err="1" smtClean="0"/>
              <a:t>Swaraj</a:t>
            </a:r>
            <a:r>
              <a:rPr lang="en-US" sz="1600" dirty="0" smtClean="0"/>
              <a:t>: Introduction</a:t>
            </a:r>
          </a:p>
          <a:p>
            <a:pPr fontAlgn="auto">
              <a:spcAft>
                <a:spcPts val="0"/>
              </a:spcAft>
              <a:defRPr/>
            </a:pPr>
            <a:r>
              <a:rPr lang="en-US" sz="1600" dirty="0" err="1" smtClean="0"/>
              <a:t>Jheel</a:t>
            </a:r>
            <a:r>
              <a:rPr lang="en-US" sz="1600" dirty="0" smtClean="0"/>
              <a:t> : When &amp; Why did Tibetans come?</a:t>
            </a:r>
          </a:p>
          <a:p>
            <a:pPr fontAlgn="auto">
              <a:spcAft>
                <a:spcPts val="0"/>
              </a:spcAft>
              <a:defRPr/>
            </a:pPr>
            <a:r>
              <a:rPr lang="en-US" sz="1600" dirty="0" smtClean="0"/>
              <a:t>Dhruvin : Occupation Research and Photos and videos</a:t>
            </a:r>
          </a:p>
          <a:p>
            <a:pPr fontAlgn="auto">
              <a:spcAft>
                <a:spcPts val="0"/>
              </a:spcAft>
              <a:defRPr/>
            </a:pPr>
            <a:r>
              <a:rPr lang="en-US" sz="1600" dirty="0" err="1" smtClean="0"/>
              <a:t>Kalpit</a:t>
            </a:r>
            <a:r>
              <a:rPr lang="en-US" sz="1600" dirty="0" smtClean="0"/>
              <a:t> : Limitations to Tibetans</a:t>
            </a:r>
          </a:p>
          <a:p>
            <a:pPr fontAlgn="auto">
              <a:spcAft>
                <a:spcPts val="0"/>
              </a:spcAft>
              <a:defRPr/>
            </a:pPr>
            <a:r>
              <a:rPr lang="en-US" sz="1600" dirty="0" smtClean="0"/>
              <a:t>Vatsal : Statistics</a:t>
            </a:r>
          </a:p>
          <a:p>
            <a:pPr fontAlgn="auto">
              <a:spcAft>
                <a:spcPts val="0"/>
              </a:spcAft>
              <a:defRPr/>
            </a:pPr>
            <a:r>
              <a:rPr lang="en-US" sz="1600" dirty="0" smtClean="0"/>
              <a:t>Jigar : Internal Conflicts</a:t>
            </a:r>
          </a:p>
          <a:p>
            <a:pPr fontAlgn="auto">
              <a:spcAft>
                <a:spcPts val="0"/>
              </a:spcAft>
              <a:defRPr/>
            </a:pPr>
            <a:r>
              <a:rPr lang="en-US" sz="1600" dirty="0" err="1" smtClean="0"/>
              <a:t>Mihir</a:t>
            </a:r>
            <a:r>
              <a:rPr lang="en-US" sz="1600" dirty="0" smtClean="0"/>
              <a:t> : Socio – Economic Conditions </a:t>
            </a:r>
          </a:p>
          <a:p>
            <a:pPr fontAlgn="auto">
              <a:spcAft>
                <a:spcPts val="0"/>
              </a:spcAft>
              <a:defRPr/>
            </a:pPr>
            <a:endParaRPr lang="en-IN" sz="1600" dirty="0"/>
          </a:p>
        </p:txBody>
      </p:sp>
      <p:sp>
        <p:nvSpPr>
          <p:cNvPr id="4" name="TextBox 3"/>
          <p:cNvSpPr txBox="1"/>
          <p:nvPr/>
        </p:nvSpPr>
        <p:spPr>
          <a:xfrm>
            <a:off x="432048" y="908720"/>
            <a:ext cx="6084168" cy="1446550"/>
          </a:xfrm>
          <a:prstGeom prst="rect">
            <a:avLst/>
          </a:prstGeom>
          <a:noFill/>
        </p:spPr>
        <p:txBody>
          <a:bodyPr wrap="square" rtlCol="0">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Presentation Made By: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Dhruvin</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rPr>
              <a:t> and Vatsal</a:t>
            </a:r>
            <a:endParaRPr lang="en-IN"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95536" y="1556792"/>
            <a:ext cx="8208912" cy="5040560"/>
          </a:xfrm>
        </p:spPr>
        <p:txBody>
          <a:bodyPr>
            <a:noAutofit/>
          </a:bodyPr>
          <a:lstStyle/>
          <a:p>
            <a:pPr fontAlgn="auto">
              <a:spcAft>
                <a:spcPts val="0"/>
              </a:spcAft>
              <a:buFontTx/>
              <a:buNone/>
              <a:defRPr/>
            </a:pPr>
            <a:r>
              <a:rPr lang="en-US" dirty="0" smtClean="0"/>
              <a:t>     Tibetans started coming to India in 1957. They initially got legal registration to come into India and stay. Tibetans had many reasons to come into India such as education, job opportunities, lack of freedom etc.</a:t>
            </a:r>
            <a:r>
              <a:rPr lang="en-IN" dirty="0" smtClean="0"/>
              <a:t> Tibetans came by crossing the Himalayan range into India and settled into 57 settlements. They started doing many kinds of jobs which were low paid and weren’t requiring a lot of skill. Then later on Indians and Tibetans started to have problems.  </a:t>
            </a:r>
          </a:p>
        </p:txBody>
      </p:sp>
      <p:sp>
        <p:nvSpPr>
          <p:cNvPr id="6" name="Title 1"/>
          <p:cNvSpPr>
            <a:spLocks noGrp="1"/>
          </p:cNvSpPr>
          <p:nvPr>
            <p:ph type="title"/>
          </p:nvPr>
        </p:nvSpPr>
        <p:spPr>
          <a:xfrm>
            <a:off x="1731368" y="116632"/>
            <a:ext cx="5681265" cy="1347936"/>
          </a:xfrm>
        </p:spPr>
        <p:txBody>
          <a:bodyPr/>
          <a:lstStyle/>
          <a:p>
            <a:pPr fontAlgn="auto">
              <a:spcAft>
                <a:spcPts val="0"/>
              </a:spcAft>
              <a:defRPr/>
            </a:pPr>
            <a:r>
              <a:rPr lang="en-US" dirty="0" smtClean="0"/>
              <a:t>Introduction</a:t>
            </a:r>
            <a:endParaRPr lang="en-IN" dirty="0"/>
          </a:p>
        </p:txBody>
      </p:sp>
      <p:pic>
        <p:nvPicPr>
          <p:cNvPr id="8196" name="Picture 2" descr="http://www.tcoletribalrugs.com/resources/photos-old/tibet-pics-html/DalaiLamaInd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1775" y="4005263"/>
            <a:ext cx="3816350" cy="2595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pPr fontAlgn="auto">
              <a:spcAft>
                <a:spcPts val="0"/>
              </a:spcAft>
              <a:defRPr/>
            </a:pPr>
            <a:r>
              <a:rPr lang="en-US" dirty="0" smtClean="0"/>
              <a:t>Why Tibetans came to India?</a:t>
            </a:r>
            <a:endParaRPr lang="en-IN" dirty="0"/>
          </a:p>
        </p:txBody>
      </p:sp>
      <p:sp>
        <p:nvSpPr>
          <p:cNvPr id="4" name="Content Placeholder 2"/>
          <p:cNvSpPr>
            <a:spLocks noGrp="1"/>
          </p:cNvSpPr>
          <p:nvPr>
            <p:ph idx="1"/>
          </p:nvPr>
        </p:nvSpPr>
        <p:spPr>
          <a:xfrm>
            <a:off x="899592" y="1913384"/>
            <a:ext cx="7560840" cy="4323928"/>
          </a:xfrm>
        </p:spPr>
        <p:txBody>
          <a:bodyPr/>
          <a:lstStyle/>
          <a:p>
            <a:pPr marL="457200" indent="-457200" fontAlgn="auto">
              <a:spcAft>
                <a:spcPts val="0"/>
              </a:spcAft>
              <a:buFont typeface="+mj-lt"/>
              <a:buAutoNum type="arabicPeriod"/>
              <a:defRPr/>
            </a:pPr>
            <a:r>
              <a:rPr lang="en-US" dirty="0" smtClean="0"/>
              <a:t>China’s Invasion into Tibet</a:t>
            </a:r>
          </a:p>
          <a:p>
            <a:pPr marL="457200" indent="-457200" fontAlgn="auto">
              <a:spcAft>
                <a:spcPts val="0"/>
              </a:spcAft>
              <a:buFont typeface="+mj-lt"/>
              <a:buAutoNum type="arabicPeriod"/>
              <a:defRPr/>
            </a:pPr>
            <a:r>
              <a:rPr lang="en-US" dirty="0" smtClean="0"/>
              <a:t>Job opportunities</a:t>
            </a:r>
          </a:p>
          <a:p>
            <a:pPr marL="457200" indent="-457200" fontAlgn="auto">
              <a:spcAft>
                <a:spcPts val="0"/>
              </a:spcAft>
              <a:buFont typeface="+mj-lt"/>
              <a:buAutoNum type="arabicPeriod"/>
              <a:defRPr/>
            </a:pPr>
            <a:r>
              <a:rPr lang="en-US" dirty="0" smtClean="0"/>
              <a:t>Education</a:t>
            </a:r>
          </a:p>
          <a:p>
            <a:pPr marL="457200" indent="-457200" fontAlgn="auto">
              <a:spcAft>
                <a:spcPts val="0"/>
              </a:spcAft>
              <a:buFont typeface="+mj-lt"/>
              <a:buAutoNum type="arabicPeriod"/>
              <a:defRPr/>
            </a:pPr>
            <a:r>
              <a:rPr lang="en-US" dirty="0" smtClean="0"/>
              <a:t>Religious freedom and education</a:t>
            </a:r>
          </a:p>
          <a:p>
            <a:pPr marL="457200" indent="-457200" fontAlgn="auto">
              <a:spcAft>
                <a:spcPts val="0"/>
              </a:spcAft>
              <a:buFont typeface="+mj-lt"/>
              <a:buAutoNum type="arabicPeriod"/>
              <a:defRPr/>
            </a:pPr>
            <a:endParaRPr lang="en-US" dirty="0" smtClean="0"/>
          </a:p>
          <a:p>
            <a:pPr marL="457200" indent="-457200" fontAlgn="auto">
              <a:spcAft>
                <a:spcPts val="0"/>
              </a:spcAft>
              <a:buFont typeface="+mj-lt"/>
              <a:buAutoNum type="arabicPeriod"/>
              <a:defRPr/>
            </a:pPr>
            <a:endParaRPr lang="en-US" dirty="0" smtClean="0"/>
          </a:p>
          <a:p>
            <a:pPr marL="457200" indent="-457200" fontAlgn="auto">
              <a:spcAft>
                <a:spcPts val="0"/>
              </a:spcAft>
              <a:buFont typeface="+mj-lt"/>
              <a:buAutoNum type="arabicPeriod"/>
              <a:defRPr/>
            </a:pPr>
            <a:endParaRPr lang="en-IN" dirty="0"/>
          </a:p>
        </p:txBody>
      </p:sp>
      <p:pic>
        <p:nvPicPr>
          <p:cNvPr id="9220" name="Picture 2" descr="http://s2.hubimg.com/u/4148849_f52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725" y="3713163"/>
            <a:ext cx="3851275" cy="2976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pPr fontAlgn="auto">
              <a:spcAft>
                <a:spcPts val="0"/>
              </a:spcAft>
              <a:defRPr/>
            </a:pPr>
            <a:r>
              <a:rPr lang="en-IN" dirty="0" smtClean="0"/>
              <a:t>When Tibetans came to India? </a:t>
            </a:r>
            <a:endParaRPr lang="en-IN" dirty="0"/>
          </a:p>
        </p:txBody>
      </p:sp>
      <p:sp>
        <p:nvSpPr>
          <p:cNvPr id="3" name="Content Placeholder 2"/>
          <p:cNvSpPr>
            <a:spLocks noGrp="1"/>
          </p:cNvSpPr>
          <p:nvPr>
            <p:ph idx="1"/>
          </p:nvPr>
        </p:nvSpPr>
        <p:spPr>
          <a:xfrm>
            <a:off x="899592" y="1913384"/>
            <a:ext cx="7560840" cy="4323928"/>
          </a:xfrm>
        </p:spPr>
        <p:txBody>
          <a:bodyPr/>
          <a:lstStyle/>
          <a:p>
            <a:pPr fontAlgn="auto">
              <a:spcAft>
                <a:spcPts val="0"/>
              </a:spcAft>
              <a:defRPr/>
            </a:pPr>
            <a:r>
              <a:rPr lang="en-US" sz="2400" b="1" dirty="0" smtClean="0"/>
              <a:t>First Wave</a:t>
            </a:r>
            <a:endParaRPr lang="en-IN" sz="1900" b="1" dirty="0" smtClean="0"/>
          </a:p>
          <a:p>
            <a:pPr fontAlgn="auto">
              <a:spcAft>
                <a:spcPts val="0"/>
              </a:spcAft>
              <a:defRPr/>
            </a:pPr>
            <a:r>
              <a:rPr lang="en-IN" dirty="0" smtClean="0"/>
              <a:t>During the 1959 Tibetan uprising, the 14th Dalai Lama and some of his government fled to India.  Initially 80,000 Tibetans migrated to India</a:t>
            </a:r>
          </a:p>
          <a:p>
            <a:pPr fontAlgn="auto">
              <a:spcAft>
                <a:spcPts val="0"/>
              </a:spcAft>
              <a:defRPr/>
            </a:pPr>
            <a:r>
              <a:rPr lang="en-IN" dirty="0" smtClean="0"/>
              <a:t>Tibetans followed the Dalai Lama to India through the Himalayas.</a:t>
            </a:r>
          </a:p>
          <a:p>
            <a:pPr fontAlgn="auto">
              <a:spcAft>
                <a:spcPts val="0"/>
              </a:spcAft>
              <a:defRPr/>
            </a:pPr>
            <a:r>
              <a:rPr lang="en-IN" dirty="0" smtClean="0"/>
              <a:t>Continued flights, estimated in the numbers of 1,000 to 2,500 per annum, increased these numbers from 80,000 to 100,000 and still increasing.</a:t>
            </a:r>
          </a:p>
          <a:p>
            <a:pPr fontAlgn="auto">
              <a:spcAft>
                <a:spcPts val="0"/>
              </a:spcAft>
              <a:defRPr/>
            </a:pPr>
            <a:endParaRPr lang="en-IN" sz="1900"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pPr fontAlgn="auto">
              <a:spcAft>
                <a:spcPts val="0"/>
              </a:spcAft>
              <a:defRPr/>
            </a:pPr>
            <a:r>
              <a:rPr lang="en-US" dirty="0" smtClean="0"/>
              <a:t>Second Wave…..</a:t>
            </a:r>
            <a:endParaRPr lang="en-IN" dirty="0"/>
          </a:p>
        </p:txBody>
      </p:sp>
      <p:sp>
        <p:nvSpPr>
          <p:cNvPr id="5" name="Content Placeholder 2"/>
          <p:cNvSpPr>
            <a:spLocks noGrp="1"/>
          </p:cNvSpPr>
          <p:nvPr>
            <p:ph idx="1"/>
          </p:nvPr>
        </p:nvSpPr>
        <p:spPr>
          <a:xfrm>
            <a:off x="899592" y="1913384"/>
            <a:ext cx="7560840" cy="4323928"/>
          </a:xfrm>
        </p:spPr>
        <p:txBody>
          <a:bodyPr/>
          <a:lstStyle/>
          <a:p>
            <a:pPr fontAlgn="auto">
              <a:spcAft>
                <a:spcPts val="0"/>
              </a:spcAft>
              <a:defRPr/>
            </a:pPr>
            <a:r>
              <a:rPr lang="en-IN" dirty="0" smtClean="0"/>
              <a:t>After the opening of Tibet in the 1980s to trade and tourism, a second Tibetan wave of exile took place due to increasing political repression. 25,000 came to India in 10 years. </a:t>
            </a:r>
          </a:p>
          <a:p>
            <a:pPr fontAlgn="auto">
              <a:spcAft>
                <a:spcPts val="0"/>
              </a:spcAft>
              <a:defRPr/>
            </a:pPr>
            <a:r>
              <a:rPr lang="en-IN" dirty="0" smtClean="0"/>
              <a:t>Tibetans joined and increased by 18% their exiled community in India. </a:t>
            </a:r>
          </a:p>
          <a:p>
            <a:pPr fontAlgn="auto">
              <a:spcAft>
                <a:spcPts val="0"/>
              </a:spcAft>
              <a:defRPr/>
            </a:pPr>
            <a:r>
              <a:rPr lang="en-IN" dirty="0" smtClean="0"/>
              <a:t>From 1980 to November 2009, 87,096 Tibetans arrived in India and registered at the Dharamsala reception centre, whereas 46,620 returned to Tibet after a pilgrimage in 1959 in India.</a:t>
            </a:r>
          </a:p>
          <a:p>
            <a:pPr fontAlgn="auto">
              <a:spcAft>
                <a:spcPts val="0"/>
              </a:spcAft>
              <a:defRPr/>
            </a:pPr>
            <a:r>
              <a:rPr lang="en-IN" dirty="0" smtClean="0"/>
              <a:t>Most of those staying are children to attend Tibetan Children's Villages school. </a:t>
            </a:r>
          </a:p>
          <a:p>
            <a:pPr fontAlgn="auto">
              <a:spcAft>
                <a:spcPts val="0"/>
              </a:spcAft>
              <a:defRPr/>
            </a:pPr>
            <a:endParaRPr lang="en-IN"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pPr fontAlgn="auto">
              <a:spcAft>
                <a:spcPts val="0"/>
              </a:spcAft>
              <a:defRPr/>
            </a:pPr>
            <a:r>
              <a:rPr lang="en-US" dirty="0" smtClean="0"/>
              <a:t>Present Immigration</a:t>
            </a:r>
            <a:endParaRPr lang="en-IN" dirty="0"/>
          </a:p>
        </p:txBody>
      </p:sp>
      <p:sp>
        <p:nvSpPr>
          <p:cNvPr id="4" name="Content Placeholder 2"/>
          <p:cNvSpPr>
            <a:spLocks noGrp="1"/>
          </p:cNvSpPr>
          <p:nvPr>
            <p:ph idx="1"/>
          </p:nvPr>
        </p:nvSpPr>
        <p:spPr>
          <a:xfrm>
            <a:off x="899592" y="1913384"/>
            <a:ext cx="7560840" cy="4323928"/>
          </a:xfrm>
        </p:spPr>
        <p:txBody>
          <a:bodyPr/>
          <a:lstStyle/>
          <a:p>
            <a:pPr fontAlgn="auto">
              <a:spcAft>
                <a:spcPts val="0"/>
              </a:spcAft>
              <a:defRPr/>
            </a:pPr>
            <a:r>
              <a:rPr lang="en-IN" dirty="0" smtClean="0"/>
              <a:t>A 2008 documentary directed by Richard Martini claimed that 3,000–4,500 Tibetans arrive at Dharamsala every year. </a:t>
            </a:r>
          </a:p>
          <a:p>
            <a:pPr fontAlgn="auto">
              <a:spcAft>
                <a:spcPts val="0"/>
              </a:spcAft>
              <a:defRPr/>
            </a:pPr>
            <a:r>
              <a:rPr lang="en-IN" dirty="0" smtClean="0"/>
              <a:t>Most new immigrants are children who are sent to Tibetan cultural schools, sometimes with the tacit approval of the Chinese government. </a:t>
            </a:r>
          </a:p>
          <a:p>
            <a:pPr fontAlgn="auto">
              <a:spcAft>
                <a:spcPts val="0"/>
              </a:spcAft>
              <a:defRPr/>
            </a:pPr>
            <a:r>
              <a:rPr lang="en-IN" dirty="0" smtClean="0"/>
              <a:t>Many political activists, including monks, have also crossed over through Nepal to India. </a:t>
            </a:r>
            <a:endParaRPr lang="en-IN" dirty="0"/>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eakwater.org/wp-content/uploads/2011/07/tibet_map_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ONY\Documents\School Work\Geography\Tibet Project\Pics\Tibet-kalpit.pdf - Adobe Reader_4.jp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0" b="95530" l="9946" r="86512">
                        <a14:foregroundMark x1="63760" y1="42053" x2="63760" y2="42053"/>
                        <a14:foregroundMark x1="63351" y1="40728" x2="63351" y2="40728"/>
                        <a14:foregroundMark x1="63351" y1="39901" x2="63351" y2="39901"/>
                        <a14:foregroundMark x1="63488" y1="39238" x2="63488" y2="39238"/>
                        <a14:foregroundMark x1="63896" y1="38742" x2="63896" y2="38742"/>
                        <a14:foregroundMark x1="64305" y1="37914" x2="64305" y2="37914"/>
                        <a14:foregroundMark x1="72207" y1="48841" x2="72207" y2="48841"/>
                        <a14:foregroundMark x1="70708" y1="48841" x2="70708" y2="48841"/>
                        <a14:foregroundMark x1="70572" y1="50166" x2="70572" y2="50166"/>
                        <a14:foregroundMark x1="48229" y1="75331" x2="48365" y2="84768"/>
                        <a14:foregroundMark x1="48365" y1="85099" x2="48365" y2="85099"/>
                        <a14:foregroundMark x1="48501" y1="84437" x2="74523" y2="83775"/>
                        <a14:foregroundMark x1="74387" y1="83940" x2="73978" y2="73841"/>
                        <a14:foregroundMark x1="48365" y1="74834" x2="74114" y2="73675"/>
                        <a14:backgroundMark x1="74251" y1="55629" x2="74251" y2="55629"/>
                        <a14:backgroundMark x1="73025" y1="54305" x2="73025" y2="54305"/>
                        <a14:backgroundMark x1="72616" y1="52152" x2="72616" y2="52152"/>
                        <a14:backgroundMark x1="71253" y1="52980" x2="71253" y2="52980"/>
                        <a14:backgroundMark x1="69482" y1="51490" x2="69482" y2="51490"/>
                        <a14:backgroundMark x1="67439" y1="47848" x2="67439" y2="47848"/>
                        <a14:backgroundMark x1="61989" y1="60099" x2="61989" y2="60099"/>
                        <a14:backgroundMark x1="59401" y1="63576" x2="59401" y2="63576"/>
                        <a14:backgroundMark x1="56948" y1="66060" x2="56948" y2="66060"/>
                        <a14:backgroundMark x1="53134" y1="69205" x2="53134" y2="69205"/>
                        <a14:backgroundMark x1="51907" y1="72020" x2="51907" y2="72020"/>
                        <a14:backgroundMark x1="52180" y1="74503" x2="52180" y2="74503"/>
                        <a14:backgroundMark x1="56267" y1="73510" x2="56267" y2="73510"/>
                        <a14:backgroundMark x1="61989" y1="70199" x2="61989" y2="70199"/>
                        <a14:backgroundMark x1="65259" y1="73013" x2="65259" y2="73013"/>
                        <a14:backgroundMark x1="57902" y1="71026" x2="57902" y2="71026"/>
                        <a14:backgroundMark x1="51226" y1="73013" x2="51226" y2="73013"/>
                        <a14:backgroundMark x1="49864" y1="73675" x2="49864" y2="73675"/>
                        <a14:backgroundMark x1="48638" y1="74338" x2="48638" y2="74338"/>
                        <a14:backgroundMark x1="48093" y1="74503" x2="48093" y2="74503"/>
                        <a14:backgroundMark x1="47684" y1="75993" x2="47684" y2="75993"/>
                        <a14:backgroundMark x1="47275" y1="77815" x2="47275" y2="77815"/>
                        <a14:backgroundMark x1="47275" y1="80629" x2="47275" y2="80629"/>
                        <a14:backgroundMark x1="47820" y1="82119" x2="47820" y2="82119"/>
                        <a14:backgroundMark x1="46458" y1="84272" x2="46458" y2="84272"/>
                        <a14:backgroundMark x1="48093" y1="78642" x2="48093" y2="78642"/>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32944" y="-891480"/>
            <a:ext cx="10679432" cy="799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Theme_Firelight_theme</Template>
  <TotalTime>906</TotalTime>
  <Words>585</Words>
  <Application>Microsoft Office PowerPoint</Application>
  <PresentationFormat>On-screen Show (4:3)</PresentationFormat>
  <Paragraphs>57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Firelight</vt:lpstr>
      <vt:lpstr>Tibetans in India</vt:lpstr>
      <vt:lpstr>Slide 2</vt:lpstr>
      <vt:lpstr>Introduction</vt:lpstr>
      <vt:lpstr>Why Tibetans came to India?</vt:lpstr>
      <vt:lpstr>When Tibetans came to India? </vt:lpstr>
      <vt:lpstr>Second Wave…..</vt:lpstr>
      <vt:lpstr>Present Immigration</vt:lpstr>
      <vt:lpstr>Slide 8</vt:lpstr>
      <vt:lpstr>Slide 9</vt:lpstr>
      <vt:lpstr>Occupation</vt:lpstr>
      <vt:lpstr>Socio – Economic Conditions</vt:lpstr>
      <vt:lpstr>Limitations to Tibet Diaspora</vt:lpstr>
      <vt:lpstr>Conflicts</vt:lpstr>
      <vt:lpstr>Statistics</vt:lpstr>
      <vt:lpstr>Slide 15</vt:lpstr>
      <vt:lpstr>Working Population</vt:lpstr>
      <vt:lpstr>Slide 17</vt:lpstr>
      <vt:lpstr>Business</vt:lpstr>
      <vt:lpstr>Tibetan business across India</vt:lpstr>
      <vt:lpstr>Story of Manipat-Tibetan settlement in India</vt:lpstr>
      <vt:lpstr>Tibetans buying land Illegally in India</vt:lpstr>
      <vt:lpstr>Contribution: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Tibetans in India</dc:title>
  <dc:creator>Vatsal</dc:creator>
  <cp:lastModifiedBy>Vatsal</cp:lastModifiedBy>
  <cp:revision>73</cp:revision>
  <dcterms:created xsi:type="dcterms:W3CDTF">2012-02-13T03:38:28Z</dcterms:created>
  <dcterms:modified xsi:type="dcterms:W3CDTF">2012-02-17T02:28:34Z</dcterms:modified>
</cp:coreProperties>
</file>